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5"/>
  </p:notesMasterIdLst>
  <p:sldIdLst>
    <p:sldId id="256" r:id="rId2"/>
    <p:sldId id="301" r:id="rId3"/>
    <p:sldId id="318" r:id="rId4"/>
    <p:sldId id="331" r:id="rId5"/>
    <p:sldId id="332" r:id="rId6"/>
    <p:sldId id="257" r:id="rId7"/>
    <p:sldId id="306" r:id="rId8"/>
    <p:sldId id="334" r:id="rId9"/>
    <p:sldId id="285" r:id="rId10"/>
    <p:sldId id="321" r:id="rId11"/>
    <p:sldId id="259" r:id="rId12"/>
    <p:sldId id="307" r:id="rId13"/>
    <p:sldId id="279" r:id="rId14"/>
    <p:sldId id="289" r:id="rId15"/>
    <p:sldId id="333" r:id="rId16"/>
    <p:sldId id="262" r:id="rId17"/>
    <p:sldId id="309" r:id="rId18"/>
    <p:sldId id="311" r:id="rId19"/>
    <p:sldId id="264" r:id="rId20"/>
    <p:sldId id="266" r:id="rId21"/>
    <p:sldId id="268" r:id="rId22"/>
    <p:sldId id="265" r:id="rId23"/>
    <p:sldId id="269" r:id="rId24"/>
    <p:sldId id="270" r:id="rId25"/>
    <p:sldId id="277" r:id="rId26"/>
    <p:sldId id="325" r:id="rId27"/>
    <p:sldId id="326" r:id="rId28"/>
    <p:sldId id="313" r:id="rId29"/>
    <p:sldId id="316" r:id="rId30"/>
    <p:sldId id="329" r:id="rId31"/>
    <p:sldId id="322" r:id="rId32"/>
    <p:sldId id="323" r:id="rId33"/>
    <p:sldId id="275" r:id="rId34"/>
    <p:sldId id="304" r:id="rId35"/>
    <p:sldId id="284" r:id="rId36"/>
    <p:sldId id="281" r:id="rId37"/>
    <p:sldId id="287" r:id="rId38"/>
    <p:sldId id="288" r:id="rId39"/>
    <p:sldId id="335" r:id="rId40"/>
    <p:sldId id="290" r:id="rId41"/>
    <p:sldId id="291" r:id="rId42"/>
    <p:sldId id="336" r:id="rId43"/>
    <p:sldId id="293" r:id="rId44"/>
    <p:sldId id="294" r:id="rId45"/>
    <p:sldId id="295" r:id="rId46"/>
    <p:sldId id="296" r:id="rId47"/>
    <p:sldId id="297" r:id="rId48"/>
    <p:sldId id="298" r:id="rId49"/>
    <p:sldId id="299" r:id="rId50"/>
    <p:sldId id="286" r:id="rId51"/>
    <p:sldId id="337" r:id="rId52"/>
    <p:sldId id="338" r:id="rId53"/>
    <p:sldId id="300" r:id="rId54"/>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003399"/>
    <a:srgbClr val="000066"/>
    <a:srgbClr val="000099"/>
    <a:srgbClr val="A50021"/>
    <a:srgbClr val="CC0000"/>
    <a:srgbClr val="FFFF00"/>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3" d="100"/>
          <a:sy n="123" d="100"/>
        </p:scale>
        <p:origin x="-127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505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2BD3C41-3444-4831-98AA-AF2A533DC3B6}" type="slidenum">
              <a:rPr lang="de-DE" altLang="de-DE"/>
              <a:pPr/>
              <a:t>‹Nr.›</a:t>
            </a:fld>
            <a:endParaRPr lang="de-DE" altLang="de-DE"/>
          </a:p>
        </p:txBody>
      </p:sp>
    </p:spTree>
    <p:extLst>
      <p:ext uri="{BB962C8B-B14F-4D97-AF65-F5344CB8AC3E}">
        <p14:creationId xmlns:p14="http://schemas.microsoft.com/office/powerpoint/2010/main" val="166360664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B32376-1512-4A84-A481-9054F6EA331F}" type="slidenum">
              <a:rPr lang="de-DE" altLang="de-DE"/>
              <a:pPr/>
              <a:t>43</a:t>
            </a:fld>
            <a:endParaRPr lang="de-DE" altLang="de-DE"/>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9332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9B461F-C1E4-4462-A65E-67926525DBA9}" type="slidenum">
              <a:rPr lang="de-DE" altLang="de-DE"/>
              <a:pPr/>
              <a:t>44</a:t>
            </a:fld>
            <a:endParaRPr lang="de-DE" altLang="de-DE"/>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55030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8445A3-4442-4673-9F76-F93F9CCDFC52}" type="slidenum">
              <a:rPr lang="de-DE" altLang="de-DE"/>
              <a:pPr/>
              <a:t>45</a:t>
            </a:fld>
            <a:endParaRPr lang="de-DE" altLang="de-DE"/>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05973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BBBB89-0F27-4134-B838-A2498AEE2CE1}" type="slidenum">
              <a:rPr lang="de-DE" altLang="de-DE"/>
              <a:pPr/>
              <a:t>46</a:t>
            </a:fld>
            <a:endParaRPr lang="de-DE" altLang="de-DE"/>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16572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67B500-1565-485A-BD0B-C2875A2E2114}" type="slidenum">
              <a:rPr lang="de-DE" altLang="de-DE"/>
              <a:pPr/>
              <a:t>47</a:t>
            </a:fld>
            <a:endParaRPr lang="de-DE" altLang="de-DE"/>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08372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CCC1F-8925-4402-96F3-FDEC12CF63CD}" type="slidenum">
              <a:rPr lang="de-DE" altLang="de-DE"/>
              <a:pPr/>
              <a:t>48</a:t>
            </a:fld>
            <a:endParaRPr lang="de-DE" altLang="de-DE"/>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56535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A85C3E-2DE2-4EB8-86D0-BE2C4C900957}" type="slidenum">
              <a:rPr lang="de-DE" altLang="de-DE"/>
              <a:pPr/>
              <a:t>49</a:t>
            </a:fld>
            <a:endParaRPr lang="de-DE" altLang="de-DE"/>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072234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B8BD6C-5FD1-4CD0-84A2-47629774EBDD}" type="slidenum">
              <a:rPr lang="de-DE" altLang="de-DE"/>
              <a:pPr/>
              <a:t>53</a:t>
            </a:fld>
            <a:endParaRPr lang="de-DE" altLang="de-DE"/>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76601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5122" name="Group 2"/>
          <p:cNvGrpSpPr>
            <a:grpSpLocks/>
          </p:cNvGrpSpPr>
          <p:nvPr/>
        </p:nvGrpSpPr>
        <p:grpSpPr bwMode="auto">
          <a:xfrm>
            <a:off x="-6350" y="20638"/>
            <a:ext cx="9144000" cy="6858000"/>
            <a:chOff x="0" y="0"/>
            <a:chExt cx="5760" cy="4320"/>
          </a:xfrm>
        </p:grpSpPr>
        <p:sp>
          <p:nvSpPr>
            <p:cNvPr id="5123" name="Freeform 3"/>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5124" name="Freeform 4"/>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5125" name="Freeform 5"/>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5126" name="Group 6"/>
          <p:cNvGrpSpPr>
            <a:grpSpLocks/>
          </p:cNvGrpSpPr>
          <p:nvPr/>
        </p:nvGrpSpPr>
        <p:grpSpPr bwMode="auto">
          <a:xfrm>
            <a:off x="-1588" y="6034088"/>
            <a:ext cx="7845426" cy="850900"/>
            <a:chOff x="0" y="3792"/>
            <a:chExt cx="4942" cy="536"/>
          </a:xfrm>
        </p:grpSpPr>
        <p:sp>
          <p:nvSpPr>
            <p:cNvPr id="5127" name="Freeform 7"/>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5128" name="Group 8"/>
            <p:cNvGrpSpPr>
              <a:grpSpLocks/>
            </p:cNvGrpSpPr>
            <p:nvPr userDrawn="1"/>
          </p:nvGrpSpPr>
          <p:grpSpPr bwMode="auto">
            <a:xfrm>
              <a:off x="2486" y="3792"/>
              <a:ext cx="2456" cy="536"/>
              <a:chOff x="2486" y="3792"/>
              <a:chExt cx="2456" cy="536"/>
            </a:xfrm>
          </p:grpSpPr>
          <p:sp>
            <p:nvSpPr>
              <p:cNvPr id="5129" name="Freeform 9"/>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5130" name="Freeform 10"/>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5131"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5132"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5133" name="Freeform 13"/>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5134" name="Freeform 14"/>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5135" name="Group 15"/>
          <p:cNvGrpSpPr>
            <a:grpSpLocks/>
          </p:cNvGrpSpPr>
          <p:nvPr/>
        </p:nvGrpSpPr>
        <p:grpSpPr bwMode="auto">
          <a:xfrm>
            <a:off x="627063" y="6021388"/>
            <a:ext cx="5684837" cy="849312"/>
            <a:chOff x="395" y="3793"/>
            <a:chExt cx="3581" cy="535"/>
          </a:xfrm>
        </p:grpSpPr>
        <p:sp>
          <p:nvSpPr>
            <p:cNvPr id="5136" name="Freeform 16"/>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5137" name="Freeform 17"/>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5138" name="Freeform 18"/>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5139" name="Freeform 19"/>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5140" name="Freeform 20"/>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5141" name="Freeform 21"/>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5142" name="Rectangle 22"/>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5143"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5144" name="Rectangle 24"/>
          <p:cNvSpPr>
            <a:spLocks noGrp="1" noChangeArrowheads="1"/>
          </p:cNvSpPr>
          <p:nvPr>
            <p:ph type="dt" sz="quarter" idx="2"/>
          </p:nvPr>
        </p:nvSpPr>
        <p:spPr/>
        <p:txBody>
          <a:bodyPr/>
          <a:lstStyle>
            <a:lvl1pPr>
              <a:defRPr/>
            </a:lvl1pPr>
          </a:lstStyle>
          <a:p>
            <a:endParaRPr lang="de-DE" altLang="de-DE"/>
          </a:p>
        </p:txBody>
      </p:sp>
      <p:sp>
        <p:nvSpPr>
          <p:cNvPr id="5145" name="Rectangle 25"/>
          <p:cNvSpPr>
            <a:spLocks noGrp="1" noChangeArrowheads="1"/>
          </p:cNvSpPr>
          <p:nvPr>
            <p:ph type="sldNum" sz="quarter" idx="4"/>
          </p:nvPr>
        </p:nvSpPr>
        <p:spPr/>
        <p:txBody>
          <a:bodyPr/>
          <a:lstStyle>
            <a:lvl1pPr>
              <a:defRPr/>
            </a:lvl1pPr>
          </a:lstStyle>
          <a:p>
            <a:fld id="{394AD209-40F0-46BC-8BE0-AA2CC1935915}" type="slidenum">
              <a:rPr lang="de-DE" altLang="de-DE"/>
              <a:pPr/>
              <a:t>‹Nr.›</a:t>
            </a:fld>
            <a:endParaRPr lang="de-DE" altLang="de-DE"/>
          </a:p>
        </p:txBody>
      </p:sp>
      <p:sp>
        <p:nvSpPr>
          <p:cNvPr id="5146" name="Rectangle 26"/>
          <p:cNvSpPr>
            <a:spLocks noGrp="1" noChangeArrowheads="1"/>
          </p:cNvSpPr>
          <p:nvPr>
            <p:ph type="ftr" sz="quarter" idx="3"/>
          </p:nvPr>
        </p:nvSpPr>
        <p:spPr/>
        <p:txBody>
          <a:bodyPr/>
          <a:lstStyle>
            <a:lvl1pPr>
              <a:defRPr/>
            </a:lvl1pPr>
          </a:lstStyle>
          <a:p>
            <a:endParaRPr lang="de-DE" altLang="de-DE"/>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D010D969-3181-4B20-9940-B85F0980BEB3}" type="slidenum">
              <a:rPr lang="de-DE" altLang="de-DE"/>
              <a:pPr/>
              <a:t>‹Nr.›</a:t>
            </a:fld>
            <a:endParaRPr lang="de-DE" altLang="de-DE"/>
          </a:p>
        </p:txBody>
      </p:sp>
    </p:spTree>
    <p:extLst>
      <p:ext uri="{BB962C8B-B14F-4D97-AF65-F5344CB8AC3E}">
        <p14:creationId xmlns:p14="http://schemas.microsoft.com/office/powerpoint/2010/main" val="483716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9AFD9005-E922-4BE1-A84B-420FB9B0826E}" type="slidenum">
              <a:rPr lang="de-DE" altLang="de-DE"/>
              <a:pPr/>
              <a:t>‹Nr.›</a:t>
            </a:fld>
            <a:endParaRPr lang="de-DE" altLang="de-DE"/>
          </a:p>
        </p:txBody>
      </p:sp>
    </p:spTree>
    <p:extLst>
      <p:ext uri="{BB962C8B-B14F-4D97-AF65-F5344CB8AC3E}">
        <p14:creationId xmlns:p14="http://schemas.microsoft.com/office/powerpoint/2010/main" val="391499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el und vier Inhalte">
    <p:spTree>
      <p:nvGrpSpPr>
        <p:cNvPr id="1" name=""/>
        <p:cNvGrpSpPr/>
        <p:nvPr/>
      </p:nvGrpSpPr>
      <p:grpSpPr>
        <a:xfrm>
          <a:off x="0" y="0"/>
          <a:ext cx="0" cy="0"/>
          <a:chOff x="0" y="0"/>
          <a:chExt cx="0" cy="0"/>
        </a:xfrm>
      </p:grpSpPr>
      <p:sp>
        <p:nvSpPr>
          <p:cNvPr id="2" name="Titel 1"/>
          <p:cNvSpPr>
            <a:spLocks noGrp="1"/>
          </p:cNvSpPr>
          <p:nvPr>
            <p:ph type="title" sz="quarter"/>
          </p:nvPr>
        </p:nvSpPr>
        <p:spPr>
          <a:xfrm>
            <a:off x="457200" y="228600"/>
            <a:ext cx="8229600" cy="1143000"/>
          </a:xfrm>
        </p:spPr>
        <p:txBody>
          <a:bodyPr/>
          <a:lstStyle/>
          <a:p>
            <a:r>
              <a:rPr lang="de-DE" smtClean="0"/>
              <a:t>Titelmasterformat durch Klicken bearbeiten</a:t>
            </a:r>
            <a:endParaRPr lang="de-CH"/>
          </a:p>
        </p:txBody>
      </p:sp>
      <p:sp>
        <p:nvSpPr>
          <p:cNvPr id="3" name="Inhaltsplatzhalter 2"/>
          <p:cNvSpPr>
            <a:spLocks noGrp="1"/>
          </p:cNvSpPr>
          <p:nvPr>
            <p:ph sz="quarter" idx="1"/>
          </p:nvPr>
        </p:nvSpPr>
        <p:spPr>
          <a:xfrm>
            <a:off x="457200" y="1600200"/>
            <a:ext cx="4038600" cy="21717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quarter" idx="2"/>
          </p:nvPr>
        </p:nvSpPr>
        <p:spPr>
          <a:xfrm>
            <a:off x="4648200" y="1600200"/>
            <a:ext cx="4038600" cy="21717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Inhaltsplatzhalter 4"/>
          <p:cNvSpPr>
            <a:spLocks noGrp="1"/>
          </p:cNvSpPr>
          <p:nvPr>
            <p:ph sz="quarter" idx="3"/>
          </p:nvPr>
        </p:nvSpPr>
        <p:spPr>
          <a:xfrm>
            <a:off x="457200" y="3924300"/>
            <a:ext cx="4038600" cy="21717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6" name="Inhaltsplatzhalter 5"/>
          <p:cNvSpPr>
            <a:spLocks noGrp="1"/>
          </p:cNvSpPr>
          <p:nvPr>
            <p:ph sz="quarter" idx="4"/>
          </p:nvPr>
        </p:nvSpPr>
        <p:spPr>
          <a:xfrm>
            <a:off x="4648200" y="3924300"/>
            <a:ext cx="4038600" cy="21717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a:xfrm>
            <a:off x="457200" y="6248400"/>
            <a:ext cx="2133600" cy="457200"/>
          </a:xfrm>
        </p:spPr>
        <p:txBody>
          <a:bodyPr/>
          <a:lstStyle>
            <a:lvl1pPr>
              <a:defRPr/>
            </a:lvl1pPr>
          </a:lstStyle>
          <a:p>
            <a:endParaRPr lang="de-DE" altLang="de-DE"/>
          </a:p>
        </p:txBody>
      </p:sp>
      <p:sp>
        <p:nvSpPr>
          <p:cNvPr id="8" name="Fußzeilenplatzhalter 7"/>
          <p:cNvSpPr>
            <a:spLocks noGrp="1"/>
          </p:cNvSpPr>
          <p:nvPr>
            <p:ph type="ftr" sz="quarter" idx="11"/>
          </p:nvPr>
        </p:nvSpPr>
        <p:spPr>
          <a:xfrm>
            <a:off x="3124200" y="6248400"/>
            <a:ext cx="2895600" cy="457200"/>
          </a:xfrm>
        </p:spPr>
        <p:txBody>
          <a:bodyPr/>
          <a:lstStyle>
            <a:lvl1pPr>
              <a:defRPr/>
            </a:lvl1pPr>
          </a:lstStyle>
          <a:p>
            <a:endParaRPr lang="de-DE" altLang="de-DE"/>
          </a:p>
        </p:txBody>
      </p:sp>
      <p:sp>
        <p:nvSpPr>
          <p:cNvPr id="9" name="Foliennummernplatzhalter 8"/>
          <p:cNvSpPr>
            <a:spLocks noGrp="1"/>
          </p:cNvSpPr>
          <p:nvPr>
            <p:ph type="sldNum" sz="quarter" idx="12"/>
          </p:nvPr>
        </p:nvSpPr>
        <p:spPr>
          <a:xfrm>
            <a:off x="6553200" y="6248400"/>
            <a:ext cx="2133600" cy="457200"/>
          </a:xfrm>
        </p:spPr>
        <p:txBody>
          <a:bodyPr/>
          <a:lstStyle>
            <a:lvl1pPr>
              <a:defRPr/>
            </a:lvl1pPr>
          </a:lstStyle>
          <a:p>
            <a:fld id="{2BC96A58-2B69-4321-8B50-0719DEAB359E}" type="slidenum">
              <a:rPr lang="de-DE" altLang="de-DE"/>
              <a:pPr/>
              <a:t>‹Nr.›</a:t>
            </a:fld>
            <a:endParaRPr lang="de-DE" altLang="de-DE"/>
          </a:p>
        </p:txBody>
      </p:sp>
    </p:spTree>
    <p:extLst>
      <p:ext uri="{BB962C8B-B14F-4D97-AF65-F5344CB8AC3E}">
        <p14:creationId xmlns:p14="http://schemas.microsoft.com/office/powerpoint/2010/main" val="40706817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1143000"/>
          </a:xfrm>
        </p:spPr>
        <p:txBody>
          <a:bodyPr/>
          <a:lstStyle/>
          <a:p>
            <a:r>
              <a:rPr lang="de-DE" smtClean="0"/>
              <a:t>Titelmasterformat durch Klicken bearbeiten</a:t>
            </a:r>
            <a:endParaRPr lang="de-CH"/>
          </a:p>
        </p:txBody>
      </p:sp>
      <p:sp>
        <p:nvSpPr>
          <p:cNvPr id="3" name="Textplatzhalter 2"/>
          <p:cNvSpPr>
            <a:spLocks noGrp="1"/>
          </p:cNvSpPr>
          <p:nvPr>
            <p:ph type="body" sz="half" idx="1"/>
          </p:nvPr>
        </p:nvSpPr>
        <p:spPr>
          <a:xfrm>
            <a:off x="457200" y="1600200"/>
            <a:ext cx="4038600" cy="44958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a:xfrm>
            <a:off x="457200" y="6248400"/>
            <a:ext cx="2133600" cy="457200"/>
          </a:xfrm>
        </p:spPr>
        <p:txBody>
          <a:bodyPr/>
          <a:lstStyle>
            <a:lvl1pPr>
              <a:defRPr/>
            </a:lvl1pPr>
          </a:lstStyle>
          <a:p>
            <a:endParaRPr lang="de-DE" altLang="de-DE"/>
          </a:p>
        </p:txBody>
      </p:sp>
      <p:sp>
        <p:nvSpPr>
          <p:cNvPr id="6" name="Fußzeilenplatzhalter 5"/>
          <p:cNvSpPr>
            <a:spLocks noGrp="1"/>
          </p:cNvSpPr>
          <p:nvPr>
            <p:ph type="ftr" sz="quarter" idx="11"/>
          </p:nvPr>
        </p:nvSpPr>
        <p:spPr>
          <a:xfrm>
            <a:off x="3124200" y="6248400"/>
            <a:ext cx="2895600" cy="457200"/>
          </a:xfrm>
        </p:spPr>
        <p:txBody>
          <a:bodyPr/>
          <a:lstStyle>
            <a:lvl1pPr>
              <a:defRPr/>
            </a:lvl1pPr>
          </a:lstStyle>
          <a:p>
            <a:endParaRPr lang="de-DE" altLang="de-DE"/>
          </a:p>
        </p:txBody>
      </p:sp>
      <p:sp>
        <p:nvSpPr>
          <p:cNvPr id="7" name="Foliennummernplatzhalter 6"/>
          <p:cNvSpPr>
            <a:spLocks noGrp="1"/>
          </p:cNvSpPr>
          <p:nvPr>
            <p:ph type="sldNum" sz="quarter" idx="12"/>
          </p:nvPr>
        </p:nvSpPr>
        <p:spPr>
          <a:xfrm>
            <a:off x="6553200" y="6248400"/>
            <a:ext cx="2133600" cy="457200"/>
          </a:xfrm>
        </p:spPr>
        <p:txBody>
          <a:bodyPr/>
          <a:lstStyle>
            <a:lvl1pPr>
              <a:defRPr/>
            </a:lvl1pPr>
          </a:lstStyle>
          <a:p>
            <a:fld id="{C2DB232E-F52D-4BFF-842E-C8B4DCE6D6C9}" type="slidenum">
              <a:rPr lang="de-DE" altLang="de-DE"/>
              <a:pPr/>
              <a:t>‹Nr.›</a:t>
            </a:fld>
            <a:endParaRPr lang="de-DE" altLang="de-DE"/>
          </a:p>
        </p:txBody>
      </p:sp>
    </p:spTree>
    <p:extLst>
      <p:ext uri="{BB962C8B-B14F-4D97-AF65-F5344CB8AC3E}">
        <p14:creationId xmlns:p14="http://schemas.microsoft.com/office/powerpoint/2010/main" val="3717547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5BF67AAA-306A-445B-9EBE-8FF71C187AEB}" type="slidenum">
              <a:rPr lang="de-DE" altLang="de-DE"/>
              <a:pPr/>
              <a:t>‹Nr.›</a:t>
            </a:fld>
            <a:endParaRPr lang="de-DE" altLang="de-DE"/>
          </a:p>
        </p:txBody>
      </p:sp>
    </p:spTree>
    <p:extLst>
      <p:ext uri="{BB962C8B-B14F-4D97-AF65-F5344CB8AC3E}">
        <p14:creationId xmlns:p14="http://schemas.microsoft.com/office/powerpoint/2010/main" val="9536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smtClean="0"/>
              <a:t>Titelmasterformat durch Klicken bearbeiten</a:t>
            </a:r>
            <a:endParaRPr lang="de-CH"/>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2CEA0D7-7EED-4996-AB2A-76EE1CB2D2D1}" type="slidenum">
              <a:rPr lang="de-DE" altLang="de-DE"/>
              <a:pPr/>
              <a:t>‹Nr.›</a:t>
            </a:fld>
            <a:endParaRPr lang="de-DE" altLang="de-DE"/>
          </a:p>
        </p:txBody>
      </p:sp>
    </p:spTree>
    <p:extLst>
      <p:ext uri="{BB962C8B-B14F-4D97-AF65-F5344CB8AC3E}">
        <p14:creationId xmlns:p14="http://schemas.microsoft.com/office/powerpoint/2010/main" val="3232049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E9E7F6FF-B2D5-42C8-A866-3A34A3C8942B}" type="slidenum">
              <a:rPr lang="de-DE" altLang="de-DE"/>
              <a:pPr/>
              <a:t>‹Nr.›</a:t>
            </a:fld>
            <a:endParaRPr lang="de-DE" altLang="de-DE"/>
          </a:p>
        </p:txBody>
      </p:sp>
    </p:spTree>
    <p:extLst>
      <p:ext uri="{BB962C8B-B14F-4D97-AF65-F5344CB8AC3E}">
        <p14:creationId xmlns:p14="http://schemas.microsoft.com/office/powerpoint/2010/main" val="1005664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smtClean="0"/>
              <a:t>Titelmasterformat durch Klicken bearbeiten</a:t>
            </a:r>
            <a:endParaRPr lang="de-CH"/>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630238" y="2505075"/>
            <a:ext cx="386873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F8B4BAF7-9E09-42ED-839F-7EBE0D72AD08}" type="slidenum">
              <a:rPr lang="de-DE" altLang="de-DE"/>
              <a:pPr/>
              <a:t>‹Nr.›</a:t>
            </a:fld>
            <a:endParaRPr lang="de-DE" altLang="de-DE"/>
          </a:p>
        </p:txBody>
      </p:sp>
    </p:spTree>
    <p:extLst>
      <p:ext uri="{BB962C8B-B14F-4D97-AF65-F5344CB8AC3E}">
        <p14:creationId xmlns:p14="http://schemas.microsoft.com/office/powerpoint/2010/main" val="2681890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09FBE99A-A916-47F0-BE64-BEE6E44895E2}" type="slidenum">
              <a:rPr lang="de-DE" altLang="de-DE"/>
              <a:pPr/>
              <a:t>‹Nr.›</a:t>
            </a:fld>
            <a:endParaRPr lang="de-DE" altLang="de-DE"/>
          </a:p>
        </p:txBody>
      </p:sp>
    </p:spTree>
    <p:extLst>
      <p:ext uri="{BB962C8B-B14F-4D97-AF65-F5344CB8AC3E}">
        <p14:creationId xmlns:p14="http://schemas.microsoft.com/office/powerpoint/2010/main" val="3895579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595DBEFF-B402-4A86-8C14-96535CC40292}" type="slidenum">
              <a:rPr lang="de-DE" altLang="de-DE"/>
              <a:pPr/>
              <a:t>‹Nr.›</a:t>
            </a:fld>
            <a:endParaRPr lang="de-DE" altLang="de-DE"/>
          </a:p>
        </p:txBody>
      </p:sp>
    </p:spTree>
    <p:extLst>
      <p:ext uri="{BB962C8B-B14F-4D97-AF65-F5344CB8AC3E}">
        <p14:creationId xmlns:p14="http://schemas.microsoft.com/office/powerpoint/2010/main" val="3897598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de-CH"/>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2345B5-CA93-4430-971A-0558BEC42FEF}" type="slidenum">
              <a:rPr lang="de-DE" altLang="de-DE"/>
              <a:pPr/>
              <a:t>‹Nr.›</a:t>
            </a:fld>
            <a:endParaRPr lang="de-DE" altLang="de-DE"/>
          </a:p>
        </p:txBody>
      </p:sp>
    </p:spTree>
    <p:extLst>
      <p:ext uri="{BB962C8B-B14F-4D97-AF65-F5344CB8AC3E}">
        <p14:creationId xmlns:p14="http://schemas.microsoft.com/office/powerpoint/2010/main" val="2830134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de-CH"/>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CD4F10B9-519C-4CC7-A19D-8E40A10C60FC}" type="slidenum">
              <a:rPr lang="de-DE" altLang="de-DE"/>
              <a:pPr/>
              <a:t>‹Nr.›</a:t>
            </a:fld>
            <a:endParaRPr lang="de-DE" altLang="de-DE"/>
          </a:p>
        </p:txBody>
      </p:sp>
    </p:spTree>
    <p:extLst>
      <p:ext uri="{BB962C8B-B14F-4D97-AF65-F5344CB8AC3E}">
        <p14:creationId xmlns:p14="http://schemas.microsoft.com/office/powerpoint/2010/main" val="4239894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9144000" cy="6858000"/>
            <a:chOff x="0" y="0"/>
            <a:chExt cx="5760" cy="4320"/>
          </a:xfrm>
        </p:grpSpPr>
        <p:sp>
          <p:nvSpPr>
            <p:cNvPr id="4099" name="Freeform 3"/>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4100" name="Freeform 4"/>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4101" name="Freeform 5"/>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4102" name="Group 6"/>
          <p:cNvGrpSpPr>
            <a:grpSpLocks/>
          </p:cNvGrpSpPr>
          <p:nvPr/>
        </p:nvGrpSpPr>
        <p:grpSpPr bwMode="auto">
          <a:xfrm>
            <a:off x="0" y="6019800"/>
            <a:ext cx="7848600" cy="857250"/>
            <a:chOff x="0" y="3792"/>
            <a:chExt cx="4944" cy="540"/>
          </a:xfrm>
        </p:grpSpPr>
        <p:sp>
          <p:nvSpPr>
            <p:cNvPr id="4103" name="Freeform 7"/>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4104" name="Group 8"/>
            <p:cNvGrpSpPr>
              <a:grpSpLocks/>
            </p:cNvGrpSpPr>
            <p:nvPr userDrawn="1"/>
          </p:nvGrpSpPr>
          <p:grpSpPr bwMode="auto">
            <a:xfrm>
              <a:off x="2486" y="3792"/>
              <a:ext cx="2458" cy="540"/>
              <a:chOff x="2486" y="3792"/>
              <a:chExt cx="2458" cy="540"/>
            </a:xfrm>
          </p:grpSpPr>
          <p:sp>
            <p:nvSpPr>
              <p:cNvPr id="4105" name="Freeform 9"/>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4106" name="Freeform 10"/>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4107"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4108"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4109" name="Freeform 13"/>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4110" name="Freeform 14"/>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4111" name="Group 15"/>
          <p:cNvGrpSpPr>
            <a:grpSpLocks/>
          </p:cNvGrpSpPr>
          <p:nvPr/>
        </p:nvGrpSpPr>
        <p:grpSpPr bwMode="auto">
          <a:xfrm>
            <a:off x="627063" y="6021388"/>
            <a:ext cx="5684837" cy="849312"/>
            <a:chOff x="395" y="3793"/>
            <a:chExt cx="3581" cy="535"/>
          </a:xfrm>
        </p:grpSpPr>
        <p:sp>
          <p:nvSpPr>
            <p:cNvPr id="4112" name="Freeform 16"/>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4113" name="Freeform 17"/>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4114" name="Freeform 18"/>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4115" name="Freeform 19"/>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4116" name="Freeform 20"/>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4117" name="Freeform 21"/>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4118" name="Rectangle 22"/>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4119" name="Rectangle 23"/>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4120" name="Rectangle 24"/>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4121" name="Rectangle 2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4122" name="Rectangle 26"/>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FF121154-F7BC-4C7D-9A2F-922331F70B3D}"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iming>
    <p:tnLst>
      <p:par>
        <p:cTn id="1" dur="indefinite" restart="never" nodeType="tmRoot"/>
      </p:par>
    </p:tnLst>
  </p:timing>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lr>
          <a:schemeClr val="tx2"/>
        </a:buClr>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lr>
          <a:schemeClr val="tx2"/>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tx2"/>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png"/><Relationship Id="rId21" Type="http://schemas.openxmlformats.org/officeDocument/2006/relationships/image" Target="../media/image20.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jpeg"/><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23" Type="http://schemas.openxmlformats.org/officeDocument/2006/relationships/image" Target="../media/image22.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 Id="rId22" Type="http://schemas.openxmlformats.org/officeDocument/2006/relationships/image" Target="../media/image21.png"/></Relationships>
</file>

<file path=ppt/slides/_rels/slide20.xml.rels><?xml version="1.0" encoding="UTF-8" standalone="yes"?>
<Relationships xmlns="http://schemas.openxmlformats.org/package/2006/relationships"><Relationship Id="rId2" Type="http://schemas.openxmlformats.org/officeDocument/2006/relationships/image" Target="../media/image3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0.jpe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42.jpeg"/><Relationship Id="rId2" Type="http://schemas.openxmlformats.org/officeDocument/2006/relationships/image" Target="../media/image41.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4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4.jpeg"/><Relationship Id="rId2" Type="http://schemas.openxmlformats.org/officeDocument/2006/relationships/hyperlink" Target="http://www.soziologie.uni-freiburg.de/Personen%20/degele/material/pub/" TargetMode="Externa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https://de.wikipedia.org/wiki/UN-Weltfrauenkonferenz"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29.jpeg"/><Relationship Id="rId3" Type="http://schemas.openxmlformats.org/officeDocument/2006/relationships/image" Target="../media/image24.jpeg"/><Relationship Id="rId7" Type="http://schemas.openxmlformats.org/officeDocument/2006/relationships/image" Target="../media/image28.jpeg"/><Relationship Id="rId2" Type="http://schemas.openxmlformats.org/officeDocument/2006/relationships/image" Target="../media/image23.jpeg"/><Relationship Id="rId1" Type="http://schemas.openxmlformats.org/officeDocument/2006/relationships/slideLayout" Target="../slideLayouts/slideLayout12.xml"/><Relationship Id="rId6" Type="http://schemas.openxmlformats.org/officeDocument/2006/relationships/image" Target="../media/image27.jpeg"/><Relationship Id="rId5" Type="http://schemas.openxmlformats.org/officeDocument/2006/relationships/image" Target="../media/image26.jpeg"/><Relationship Id="rId10" Type="http://schemas.openxmlformats.org/officeDocument/2006/relationships/image" Target="../media/image31.jpeg"/><Relationship Id="rId4" Type="http://schemas.openxmlformats.org/officeDocument/2006/relationships/image" Target="../media/image25.jpeg"/><Relationship Id="rId9" Type="http://schemas.openxmlformats.org/officeDocument/2006/relationships/image" Target="../media/image30.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geisteswissenschaften.fu-berlin.de/administration/"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de-DE" altLang="de-DE" b="1">
                <a:solidFill>
                  <a:srgbClr val="FFFF00"/>
                </a:solidFill>
                <a:effectLst/>
              </a:rPr>
              <a:t>Die Geschlechterordnung</a:t>
            </a:r>
          </a:p>
        </p:txBody>
      </p:sp>
      <p:sp>
        <p:nvSpPr>
          <p:cNvPr id="2051" name="Rectangle 3"/>
          <p:cNvSpPr>
            <a:spLocks noGrp="1" noChangeArrowheads="1"/>
          </p:cNvSpPr>
          <p:nvPr>
            <p:ph type="subTitle" idx="1"/>
          </p:nvPr>
        </p:nvSpPr>
        <p:spPr/>
        <p:txBody>
          <a:bodyPr/>
          <a:lstStyle/>
          <a:p>
            <a:r>
              <a:rPr lang="de-DE" altLang="de-DE" b="1">
                <a:solidFill>
                  <a:srgbClr val="FFFF00"/>
                </a:solidFill>
                <a:effectLst/>
              </a:rPr>
              <a:t>Eine kulturelle Konstruktion oder Absicht des Schöpfers?               (Gender Mainstreaming)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de-DE" altLang="de-DE" b="1">
                <a:solidFill>
                  <a:srgbClr val="FFFF00"/>
                </a:solidFill>
                <a:effectLst/>
              </a:rPr>
              <a:t>Was ist „Gender“ ?</a:t>
            </a:r>
          </a:p>
        </p:txBody>
      </p:sp>
      <p:sp>
        <p:nvSpPr>
          <p:cNvPr id="81924" name="Rectangle 4"/>
          <p:cNvSpPr>
            <a:spLocks noChangeArrowheads="1"/>
          </p:cNvSpPr>
          <p:nvPr/>
        </p:nvSpPr>
        <p:spPr bwMode="auto">
          <a:xfrm>
            <a:off x="107950" y="1557338"/>
            <a:ext cx="8928100" cy="11906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de-DE" altLang="zh-CN" b="1">
                <a:ea typeface="宋体" panose="02010600030101010101" pitchFamily="2" charset="-122"/>
              </a:rPr>
              <a:t>„Gegenwärtige Forschung geht davon aus, dass „Geschlecht“ immer soziale, </a:t>
            </a:r>
          </a:p>
          <a:p>
            <a:pPr algn="ctr"/>
            <a:r>
              <a:rPr lang="de-DE" altLang="zh-CN" b="1">
                <a:ea typeface="宋体" panose="02010600030101010101" pitchFamily="2" charset="-122"/>
              </a:rPr>
              <a:t>kulturelle, politische und biologische Komponenten beinhaltet, die sich historisch verändern können.“</a:t>
            </a:r>
            <a:r>
              <a:rPr lang="de-DE" altLang="zh-CN">
                <a:ea typeface="宋体" panose="02010600030101010101" pitchFamily="2" charset="-122"/>
              </a:rPr>
              <a:t> </a:t>
            </a:r>
          </a:p>
          <a:p>
            <a:pPr algn="ctr"/>
            <a:r>
              <a:rPr lang="de-DE" altLang="zh-CN">
                <a:ea typeface="宋体" panose="02010600030101010101" pitchFamily="2" charset="-122"/>
              </a:rPr>
              <a:t>(Becker-Schmidt/Knapp 2000). </a:t>
            </a:r>
          </a:p>
        </p:txBody>
      </p:sp>
      <p:sp>
        <p:nvSpPr>
          <p:cNvPr id="81926" name="Rectangle 6"/>
          <p:cNvSpPr>
            <a:spLocks noChangeArrowheads="1"/>
          </p:cNvSpPr>
          <p:nvPr/>
        </p:nvSpPr>
        <p:spPr bwMode="auto">
          <a:xfrm>
            <a:off x="323850" y="2997200"/>
            <a:ext cx="8494713" cy="14652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de-DE" altLang="de-DE" b="1">
                <a:solidFill>
                  <a:srgbClr val="FFFF00"/>
                </a:solidFill>
              </a:rPr>
              <a:t>Definition des BMFSFJ für Deutschland</a:t>
            </a:r>
          </a:p>
          <a:p>
            <a:r>
              <a:rPr lang="de-DE" altLang="de-DE"/>
              <a:t>Gender Mainstreaming bedeutet, bei allen gesellschaftlichen Vorhaben die unterschiedlichen Lebenssituationen und Interessen von Frauen und Männern von vornherein und regelmäßig zu berücksichtigen, da es keine geschlechtsneutrale Wirklichkeit gibt. </a:t>
            </a:r>
          </a:p>
        </p:txBody>
      </p:sp>
      <p:sp>
        <p:nvSpPr>
          <p:cNvPr id="81927" name="Rectangle 7"/>
          <p:cNvSpPr>
            <a:spLocks noChangeArrowheads="1"/>
          </p:cNvSpPr>
          <p:nvPr/>
        </p:nvSpPr>
        <p:spPr bwMode="auto">
          <a:xfrm>
            <a:off x="430213" y="4724400"/>
            <a:ext cx="8318500" cy="17399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de-DE" altLang="de-DE" b="1">
                <a:solidFill>
                  <a:srgbClr val="FFFF00"/>
                </a:solidFill>
              </a:rPr>
              <a:t>Erklärung Gender Studies Schweiz</a:t>
            </a:r>
            <a:r>
              <a:rPr lang="de-DE" altLang="de-DE"/>
              <a:t> </a:t>
            </a:r>
          </a:p>
          <a:p>
            <a:r>
              <a:rPr lang="de-DE" altLang="de-DE"/>
              <a:t>Die Bezeichnung leitet sich vom englischen Wort gender her, das soviel heisst wie soziales Geschlecht. Gender Studies forschen also nicht nur über Frauen, sondern über beide Geschlechter und ihr Verhältnis zueinander. Ihre zentrale These lautet, dass Geschlecht nicht nur ein biologisches, sondern vor allem auch ein soziales Phänomen ist.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24"/>
                                        </p:tgtEl>
                                        <p:attrNameLst>
                                          <p:attrName>style.visibility</p:attrName>
                                        </p:attrNameLst>
                                      </p:cBhvr>
                                      <p:to>
                                        <p:strVal val="visible"/>
                                      </p:to>
                                    </p:set>
                                    <p:animEffect transition="in" filter="blinds(horizontal)">
                                      <p:cBhvr>
                                        <p:cTn id="7" dur="500"/>
                                        <p:tgtEl>
                                          <p:spTgt spid="819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1926"/>
                                        </p:tgtEl>
                                        <p:attrNameLst>
                                          <p:attrName>style.visibility</p:attrName>
                                        </p:attrNameLst>
                                      </p:cBhvr>
                                      <p:to>
                                        <p:strVal val="visible"/>
                                      </p:to>
                                    </p:set>
                                    <p:animEffect transition="in" filter="blinds(horizontal)">
                                      <p:cBhvr>
                                        <p:cTn id="12" dur="500"/>
                                        <p:tgtEl>
                                          <p:spTgt spid="8192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1927"/>
                                        </p:tgtEl>
                                        <p:attrNameLst>
                                          <p:attrName>style.visibility</p:attrName>
                                        </p:attrNameLst>
                                      </p:cBhvr>
                                      <p:to>
                                        <p:strVal val="visible"/>
                                      </p:to>
                                    </p:set>
                                    <p:animEffect transition="in" filter="blinds(horizontal)">
                                      <p:cBhvr>
                                        <p:cTn id="17" dur="500"/>
                                        <p:tgtEl>
                                          <p:spTgt spid="819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4" grpId="0" animBg="1"/>
      <p:bldP spid="81926" grpId="0" animBg="1"/>
      <p:bldP spid="8192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ChangeArrowheads="1"/>
          </p:cNvSpPr>
          <p:nvPr/>
        </p:nvSpPr>
        <p:spPr bwMode="auto">
          <a:xfrm>
            <a:off x="250825" y="3910013"/>
            <a:ext cx="7561263" cy="2159000"/>
          </a:xfrm>
          <a:prstGeom prst="homePlate">
            <a:avLst>
              <a:gd name="adj" fmla="val 8755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9219" name="Rectangle 3"/>
          <p:cNvSpPr>
            <a:spLocks noGrp="1" noChangeArrowheads="1"/>
          </p:cNvSpPr>
          <p:nvPr>
            <p:ph type="title"/>
          </p:nvPr>
        </p:nvSpPr>
        <p:spPr>
          <a:xfrm>
            <a:off x="457200" y="638175"/>
            <a:ext cx="8229600" cy="563563"/>
          </a:xfrm>
        </p:spPr>
        <p:txBody>
          <a:bodyPr/>
          <a:lstStyle/>
          <a:p>
            <a:r>
              <a:rPr lang="de-DE" altLang="de-DE" sz="3400" b="1">
                <a:solidFill>
                  <a:srgbClr val="FFFF00"/>
                </a:solidFill>
              </a:rPr>
              <a:t>Gender-Theorie = Durchblick</a:t>
            </a:r>
          </a:p>
        </p:txBody>
      </p:sp>
      <p:sp>
        <p:nvSpPr>
          <p:cNvPr id="9220" name="Rectangle 4"/>
          <p:cNvSpPr>
            <a:spLocks noChangeArrowheads="1"/>
          </p:cNvSpPr>
          <p:nvPr/>
        </p:nvSpPr>
        <p:spPr bwMode="auto">
          <a:xfrm>
            <a:off x="179388" y="1358900"/>
            <a:ext cx="8964612"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1pPr>
            <a:lvl2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2pPr>
            <a:lvl3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3pPr>
            <a:lvl4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4pPr>
            <a:lvl5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9pPr>
          </a:lstStyle>
          <a:p>
            <a:pPr algn="l"/>
            <a:r>
              <a:rPr lang="de-DE" altLang="de-DE" sz="3400" b="1">
                <a:solidFill>
                  <a:srgbClr val="FFFF00"/>
                </a:solidFill>
              </a:rPr>
              <a:t>Gender-Mainstreaming = Durchsetzung</a:t>
            </a:r>
          </a:p>
        </p:txBody>
      </p:sp>
      <p:sp>
        <p:nvSpPr>
          <p:cNvPr id="9221" name="Rectangle 5"/>
          <p:cNvSpPr>
            <a:spLocks noChangeArrowheads="1"/>
          </p:cNvSpPr>
          <p:nvPr/>
        </p:nvSpPr>
        <p:spPr bwMode="auto">
          <a:xfrm>
            <a:off x="250825" y="2133600"/>
            <a:ext cx="3692525" cy="617538"/>
          </a:xfrm>
          <a:prstGeom prst="rect">
            <a:avLst/>
          </a:prstGeom>
          <a:solidFill>
            <a:srgbClr val="990033"/>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3200" b="1">
                <a:solidFill>
                  <a:schemeClr val="tx2"/>
                </a:solidFill>
                <a:effectLst>
                  <a:outerShdw blurRad="38100" dist="38100" dir="2700000" algn="tl">
                    <a:srgbClr val="000000"/>
                  </a:outerShdw>
                </a:effectLst>
                <a:latin typeface="Tahoma" panose="020B0604030504040204" pitchFamily="34" charset="0"/>
              </a:rPr>
              <a:t>Gender Theorien</a:t>
            </a:r>
            <a:r>
              <a:rPr lang="de-DE" altLang="de-DE">
                <a:solidFill>
                  <a:schemeClr val="tx2"/>
                </a:solidFill>
                <a:effectLst>
                  <a:outerShdw blurRad="38100" dist="38100" dir="2700000" algn="tl">
                    <a:srgbClr val="000000"/>
                  </a:outerShdw>
                </a:effectLst>
                <a:latin typeface="Tahoma" panose="020B0604030504040204" pitchFamily="34" charset="0"/>
              </a:rPr>
              <a:t> </a:t>
            </a:r>
          </a:p>
        </p:txBody>
      </p:sp>
      <p:sp>
        <p:nvSpPr>
          <p:cNvPr id="9222" name="Rectangle 6"/>
          <p:cNvSpPr>
            <a:spLocks noChangeArrowheads="1"/>
          </p:cNvSpPr>
          <p:nvPr/>
        </p:nvSpPr>
        <p:spPr bwMode="auto">
          <a:xfrm>
            <a:off x="250825" y="2781300"/>
            <a:ext cx="5672138" cy="1104900"/>
          </a:xfrm>
          <a:prstGeom prst="rect">
            <a:avLst/>
          </a:prstGeom>
          <a:solidFill>
            <a:srgbClr val="990000"/>
          </a:solidFill>
          <a:ln w="38100">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3200" b="1">
                <a:solidFill>
                  <a:schemeClr val="tx2"/>
                </a:solidFill>
                <a:effectLst>
                  <a:outerShdw blurRad="38100" dist="38100" dir="2700000" algn="tl">
                    <a:srgbClr val="000000"/>
                  </a:outerShdw>
                </a:effectLst>
                <a:latin typeface="Tahoma" panose="020B0604030504040204" pitchFamily="34" charset="0"/>
              </a:rPr>
              <a:t>Gender Mainstreaming</a:t>
            </a:r>
          </a:p>
          <a:p>
            <a:pPr algn="ctr"/>
            <a:r>
              <a:rPr lang="de-DE" altLang="de-DE" sz="3200" b="1">
                <a:solidFill>
                  <a:schemeClr val="tx2"/>
                </a:solidFill>
                <a:effectLst>
                  <a:outerShdw blurRad="38100" dist="38100" dir="2700000" algn="tl">
                    <a:srgbClr val="000000"/>
                  </a:outerShdw>
                </a:effectLst>
                <a:latin typeface="Tahoma" panose="020B0604030504040204" pitchFamily="34" charset="0"/>
              </a:rPr>
              <a:t>Genderkompetenzzentrum</a:t>
            </a:r>
          </a:p>
        </p:txBody>
      </p:sp>
      <p:sp>
        <p:nvSpPr>
          <p:cNvPr id="9223" name="Text Box 7"/>
          <p:cNvSpPr txBox="1">
            <a:spLocks noChangeArrowheads="1"/>
          </p:cNvSpPr>
          <p:nvPr/>
        </p:nvSpPr>
        <p:spPr bwMode="auto">
          <a:xfrm>
            <a:off x="179388" y="4292600"/>
            <a:ext cx="10080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2000" b="1">
                <a:latin typeface="Tahoma" panose="020B0604030504040204" pitchFamily="34" charset="0"/>
              </a:rPr>
              <a:t>Politik</a:t>
            </a:r>
          </a:p>
        </p:txBody>
      </p:sp>
      <p:sp>
        <p:nvSpPr>
          <p:cNvPr id="9224" name="Rectangle 8"/>
          <p:cNvSpPr>
            <a:spLocks noChangeArrowheads="1"/>
          </p:cNvSpPr>
          <p:nvPr/>
        </p:nvSpPr>
        <p:spPr bwMode="auto">
          <a:xfrm>
            <a:off x="1187450" y="4508500"/>
            <a:ext cx="15128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b="1">
                <a:solidFill>
                  <a:schemeClr val="tx2"/>
                </a:solidFill>
                <a:effectLst>
                  <a:outerShdw blurRad="38100" dist="38100" dir="2700000" algn="tl">
                    <a:srgbClr val="000000"/>
                  </a:outerShdw>
                </a:effectLst>
                <a:latin typeface="Tahoma" panose="020B0604030504040204" pitchFamily="34" charset="0"/>
              </a:rPr>
              <a:t>Verwaltung</a:t>
            </a:r>
          </a:p>
        </p:txBody>
      </p:sp>
      <p:sp>
        <p:nvSpPr>
          <p:cNvPr id="9225" name="Rectangle 9"/>
          <p:cNvSpPr>
            <a:spLocks noChangeArrowheads="1"/>
          </p:cNvSpPr>
          <p:nvPr/>
        </p:nvSpPr>
        <p:spPr bwMode="auto">
          <a:xfrm>
            <a:off x="2700338" y="4652963"/>
            <a:ext cx="145573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b="1">
                <a:solidFill>
                  <a:schemeClr val="tx2"/>
                </a:solidFill>
                <a:effectLst>
                  <a:outerShdw blurRad="38100" dist="38100" dir="2700000" algn="tl">
                    <a:srgbClr val="000000"/>
                  </a:outerShdw>
                </a:effectLst>
                <a:latin typeface="Tahoma" panose="020B0604030504040204" pitchFamily="34" charset="0"/>
              </a:rPr>
              <a:t>Wirtschaft</a:t>
            </a:r>
            <a:r>
              <a:rPr lang="de-DE" altLang="de-DE">
                <a:solidFill>
                  <a:schemeClr val="tx2"/>
                </a:solidFill>
                <a:effectLst>
                  <a:outerShdw blurRad="38100" dist="38100" dir="2700000" algn="tl">
                    <a:srgbClr val="000000"/>
                  </a:outerShdw>
                </a:effectLst>
                <a:latin typeface="Tahoma" panose="020B0604030504040204" pitchFamily="34" charset="0"/>
              </a:rPr>
              <a:t> </a:t>
            </a:r>
          </a:p>
          <a:p>
            <a:pPr algn="ctr"/>
            <a:r>
              <a:rPr lang="de-DE" altLang="de-DE" b="1">
                <a:solidFill>
                  <a:schemeClr val="tx2"/>
                </a:solidFill>
                <a:effectLst>
                  <a:outerShdw blurRad="38100" dist="38100" dir="2700000" algn="tl">
                    <a:srgbClr val="000000"/>
                  </a:outerShdw>
                </a:effectLst>
                <a:latin typeface="Tahoma" panose="020B0604030504040204" pitchFamily="34" charset="0"/>
              </a:rPr>
              <a:t>AGG</a:t>
            </a:r>
          </a:p>
        </p:txBody>
      </p:sp>
      <p:sp>
        <p:nvSpPr>
          <p:cNvPr id="9226" name="Rectangle 10"/>
          <p:cNvSpPr>
            <a:spLocks noChangeArrowheads="1"/>
          </p:cNvSpPr>
          <p:nvPr/>
        </p:nvSpPr>
        <p:spPr bwMode="auto">
          <a:xfrm>
            <a:off x="4284663" y="4868863"/>
            <a:ext cx="1693862"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b="1">
                <a:solidFill>
                  <a:schemeClr val="tx2"/>
                </a:solidFill>
                <a:effectLst>
                  <a:outerShdw blurRad="38100" dist="38100" dir="2700000" algn="tl">
                    <a:srgbClr val="000000"/>
                  </a:outerShdw>
                </a:effectLst>
                <a:latin typeface="Tahoma" panose="020B0604030504040204" pitchFamily="34" charset="0"/>
              </a:rPr>
              <a:t>Gesellschaft </a:t>
            </a:r>
          </a:p>
          <a:p>
            <a:pPr algn="ctr"/>
            <a:r>
              <a:rPr lang="de-DE" altLang="de-DE" b="1">
                <a:solidFill>
                  <a:schemeClr val="tx2"/>
                </a:solidFill>
                <a:effectLst>
                  <a:outerShdw blurRad="38100" dist="38100" dir="2700000" algn="tl">
                    <a:srgbClr val="000000"/>
                  </a:outerShdw>
                </a:effectLst>
                <a:latin typeface="Tahoma" panose="020B0604030504040204" pitchFamily="34" charset="0"/>
              </a:rPr>
              <a:t>Universität</a:t>
            </a:r>
          </a:p>
          <a:p>
            <a:pPr algn="ctr"/>
            <a:r>
              <a:rPr lang="de-DE" altLang="de-DE" b="1">
                <a:solidFill>
                  <a:schemeClr val="tx2"/>
                </a:solidFill>
                <a:effectLst>
                  <a:outerShdw blurRad="38100" dist="38100" dir="2700000" algn="tl">
                    <a:srgbClr val="000000"/>
                  </a:outerShdw>
                </a:effectLst>
                <a:latin typeface="Tahoma" panose="020B0604030504040204" pitchFamily="34" charset="0"/>
              </a:rPr>
              <a:t>Schule</a:t>
            </a:r>
          </a:p>
          <a:p>
            <a:pPr algn="ctr"/>
            <a:r>
              <a:rPr lang="de-DE" altLang="de-DE" b="1">
                <a:solidFill>
                  <a:schemeClr val="tx2"/>
                </a:solidFill>
                <a:effectLst>
                  <a:outerShdw blurRad="38100" dist="38100" dir="2700000" algn="tl">
                    <a:srgbClr val="000000"/>
                  </a:outerShdw>
                </a:effectLst>
                <a:latin typeface="Tahoma" panose="020B0604030504040204" pitchFamily="34" charset="0"/>
              </a:rPr>
              <a:t>Kindergarten</a:t>
            </a:r>
          </a:p>
        </p:txBody>
      </p:sp>
      <p:sp>
        <p:nvSpPr>
          <p:cNvPr id="9227" name="Rectangle 11"/>
          <p:cNvSpPr>
            <a:spLocks noChangeArrowheads="1"/>
          </p:cNvSpPr>
          <p:nvPr/>
        </p:nvSpPr>
        <p:spPr bwMode="auto">
          <a:xfrm rot="16200000">
            <a:off x="6877844" y="4507707"/>
            <a:ext cx="3081337"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3200" b="1">
                <a:solidFill>
                  <a:schemeClr val="tx2"/>
                </a:solidFill>
                <a:effectLst>
                  <a:outerShdw blurRad="38100" dist="38100" dir="2700000" algn="tl">
                    <a:srgbClr val="000000"/>
                  </a:outerShdw>
                </a:effectLst>
                <a:latin typeface="Tahoma" panose="020B0604030504040204" pitchFamily="34" charset="0"/>
              </a:rPr>
              <a:t>Kulturelle</a:t>
            </a:r>
          </a:p>
          <a:p>
            <a:pPr algn="ctr"/>
            <a:r>
              <a:rPr lang="de-DE" altLang="de-DE" sz="3200" b="1">
                <a:solidFill>
                  <a:schemeClr val="tx2"/>
                </a:solidFill>
                <a:effectLst>
                  <a:outerShdw blurRad="38100" dist="38100" dir="2700000" algn="tl">
                    <a:srgbClr val="000000"/>
                  </a:outerShdw>
                </a:effectLst>
                <a:latin typeface="Tahoma" panose="020B0604030504040204" pitchFamily="34" charset="0"/>
              </a:rPr>
              <a:t> Wertebildung</a:t>
            </a:r>
          </a:p>
        </p:txBody>
      </p:sp>
      <p:sp>
        <p:nvSpPr>
          <p:cNvPr id="9228" name="AutoShape 12"/>
          <p:cNvSpPr>
            <a:spLocks noChangeArrowheads="1"/>
          </p:cNvSpPr>
          <p:nvPr/>
        </p:nvSpPr>
        <p:spPr bwMode="auto">
          <a:xfrm>
            <a:off x="539750" y="3894138"/>
            <a:ext cx="360363" cy="503237"/>
          </a:xfrm>
          <a:prstGeom prst="downArrow">
            <a:avLst>
              <a:gd name="adj1" fmla="val 50000"/>
              <a:gd name="adj2" fmla="val 34912"/>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9229" name="AutoShape 13"/>
          <p:cNvSpPr>
            <a:spLocks noChangeArrowheads="1"/>
          </p:cNvSpPr>
          <p:nvPr/>
        </p:nvSpPr>
        <p:spPr bwMode="auto">
          <a:xfrm>
            <a:off x="1763713" y="3894138"/>
            <a:ext cx="360362" cy="687387"/>
          </a:xfrm>
          <a:prstGeom prst="downArrow">
            <a:avLst>
              <a:gd name="adj1" fmla="val 50000"/>
              <a:gd name="adj2" fmla="val 47687"/>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9230" name="AutoShape 14"/>
          <p:cNvSpPr>
            <a:spLocks noChangeArrowheads="1"/>
          </p:cNvSpPr>
          <p:nvPr/>
        </p:nvSpPr>
        <p:spPr bwMode="auto">
          <a:xfrm>
            <a:off x="3276600" y="3900488"/>
            <a:ext cx="360363" cy="830262"/>
          </a:xfrm>
          <a:prstGeom prst="downArrow">
            <a:avLst>
              <a:gd name="adj1" fmla="val 50000"/>
              <a:gd name="adj2" fmla="val 57599"/>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9231" name="AutoShape 15"/>
          <p:cNvSpPr>
            <a:spLocks noChangeArrowheads="1"/>
          </p:cNvSpPr>
          <p:nvPr/>
        </p:nvSpPr>
        <p:spPr bwMode="auto">
          <a:xfrm>
            <a:off x="4932363" y="3900488"/>
            <a:ext cx="360362" cy="1030287"/>
          </a:xfrm>
          <a:prstGeom prst="downArrow">
            <a:avLst>
              <a:gd name="adj1" fmla="val 50000"/>
              <a:gd name="adj2" fmla="val 71476"/>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219"/>
                                        </p:tgtEl>
                                        <p:attrNameLst>
                                          <p:attrName>style.visibility</p:attrName>
                                        </p:attrNameLst>
                                      </p:cBhvr>
                                      <p:to>
                                        <p:strVal val="visible"/>
                                      </p:to>
                                    </p:set>
                                    <p:anim calcmode="lin" valueType="num">
                                      <p:cBhvr>
                                        <p:cTn id="7" dur="1000" fill="hold"/>
                                        <p:tgtEl>
                                          <p:spTgt spid="9219"/>
                                        </p:tgtEl>
                                        <p:attrNameLst>
                                          <p:attrName>ppt_w</p:attrName>
                                        </p:attrNameLst>
                                      </p:cBhvr>
                                      <p:tavLst>
                                        <p:tav tm="0">
                                          <p:val>
                                            <p:strVal val="#ppt_w*0.70"/>
                                          </p:val>
                                        </p:tav>
                                        <p:tav tm="100000">
                                          <p:val>
                                            <p:strVal val="#ppt_w"/>
                                          </p:val>
                                        </p:tav>
                                      </p:tavLst>
                                    </p:anim>
                                    <p:anim calcmode="lin" valueType="num">
                                      <p:cBhvr>
                                        <p:cTn id="8" dur="1000" fill="hold"/>
                                        <p:tgtEl>
                                          <p:spTgt spid="9219"/>
                                        </p:tgtEl>
                                        <p:attrNameLst>
                                          <p:attrName>ppt_h</p:attrName>
                                        </p:attrNameLst>
                                      </p:cBhvr>
                                      <p:tavLst>
                                        <p:tav tm="0">
                                          <p:val>
                                            <p:strVal val="#ppt_h"/>
                                          </p:val>
                                        </p:tav>
                                        <p:tav tm="100000">
                                          <p:val>
                                            <p:strVal val="#ppt_h"/>
                                          </p:val>
                                        </p:tav>
                                      </p:tavLst>
                                    </p:anim>
                                    <p:animEffect transition="in" filter="fade">
                                      <p:cBhvr>
                                        <p:cTn id="9" dur="1000"/>
                                        <p:tgtEl>
                                          <p:spTgt spid="9219"/>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9220">
                                            <p:txEl>
                                              <p:pRg st="0" end="0"/>
                                            </p:txEl>
                                          </p:spTgt>
                                        </p:tgtEl>
                                        <p:attrNameLst>
                                          <p:attrName>style.visibility</p:attrName>
                                        </p:attrNameLst>
                                      </p:cBhvr>
                                      <p:to>
                                        <p:strVal val="visible"/>
                                      </p:to>
                                    </p:set>
                                    <p:anim calcmode="lin" valueType="num">
                                      <p:cBhvr>
                                        <p:cTn id="14" dur="1000" fill="hold"/>
                                        <p:tgtEl>
                                          <p:spTgt spid="9220">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9220">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9220">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9221"/>
                                        </p:tgtEl>
                                        <p:attrNameLst>
                                          <p:attrName>style.visibility</p:attrName>
                                        </p:attrNameLst>
                                      </p:cBhvr>
                                      <p:to>
                                        <p:strVal val="visible"/>
                                      </p:to>
                                    </p:set>
                                    <p:animEffect transition="in" filter="blinds(horizontal)">
                                      <p:cBhvr>
                                        <p:cTn id="21" dur="500"/>
                                        <p:tgtEl>
                                          <p:spTgt spid="9221"/>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9222"/>
                                        </p:tgtEl>
                                        <p:attrNameLst>
                                          <p:attrName>style.visibility</p:attrName>
                                        </p:attrNameLst>
                                      </p:cBhvr>
                                      <p:to>
                                        <p:strVal val="visible"/>
                                      </p:to>
                                    </p:set>
                                    <p:animEffect transition="in" filter="blinds(horizontal)">
                                      <p:cBhvr>
                                        <p:cTn id="26" dur="500"/>
                                        <p:tgtEl>
                                          <p:spTgt spid="922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9228"/>
                                        </p:tgtEl>
                                        <p:attrNameLst>
                                          <p:attrName>style.visibility</p:attrName>
                                        </p:attrNameLst>
                                      </p:cBhvr>
                                      <p:to>
                                        <p:strVal val="visible"/>
                                      </p:to>
                                    </p:set>
                                    <p:animEffect transition="in" filter="blinds(horizontal)">
                                      <p:cBhvr>
                                        <p:cTn id="31" dur="500"/>
                                        <p:tgtEl>
                                          <p:spTgt spid="9228"/>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9223"/>
                                        </p:tgtEl>
                                        <p:attrNameLst>
                                          <p:attrName>style.visibility</p:attrName>
                                        </p:attrNameLst>
                                      </p:cBhvr>
                                      <p:to>
                                        <p:strVal val="visible"/>
                                      </p:to>
                                    </p:set>
                                    <p:animEffect transition="in" filter="blinds(horizontal)">
                                      <p:cBhvr>
                                        <p:cTn id="34" dur="500"/>
                                        <p:tgtEl>
                                          <p:spTgt spid="922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9229"/>
                                        </p:tgtEl>
                                        <p:attrNameLst>
                                          <p:attrName>style.visibility</p:attrName>
                                        </p:attrNameLst>
                                      </p:cBhvr>
                                      <p:to>
                                        <p:strVal val="visible"/>
                                      </p:to>
                                    </p:set>
                                    <p:animEffect transition="in" filter="blinds(horizontal)">
                                      <p:cBhvr>
                                        <p:cTn id="39" dur="500"/>
                                        <p:tgtEl>
                                          <p:spTgt spid="9229"/>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9224"/>
                                        </p:tgtEl>
                                        <p:attrNameLst>
                                          <p:attrName>style.visibility</p:attrName>
                                        </p:attrNameLst>
                                      </p:cBhvr>
                                      <p:to>
                                        <p:strVal val="visible"/>
                                      </p:to>
                                    </p:set>
                                    <p:animEffect transition="in" filter="blinds(horizontal)">
                                      <p:cBhvr>
                                        <p:cTn id="42" dur="500"/>
                                        <p:tgtEl>
                                          <p:spTgt spid="922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9230"/>
                                        </p:tgtEl>
                                        <p:attrNameLst>
                                          <p:attrName>style.visibility</p:attrName>
                                        </p:attrNameLst>
                                      </p:cBhvr>
                                      <p:to>
                                        <p:strVal val="visible"/>
                                      </p:to>
                                    </p:set>
                                    <p:animEffect transition="in" filter="blinds(horizontal)">
                                      <p:cBhvr>
                                        <p:cTn id="47" dur="500"/>
                                        <p:tgtEl>
                                          <p:spTgt spid="9230"/>
                                        </p:tgtEl>
                                      </p:cBhvr>
                                    </p:animEffect>
                                  </p:childTnLst>
                                </p:cTn>
                              </p:par>
                              <p:par>
                                <p:cTn id="48" presetID="3" presetClass="entr" presetSubtype="10" fill="hold" grpId="0" nodeType="withEffect">
                                  <p:stCondLst>
                                    <p:cond delay="0"/>
                                  </p:stCondLst>
                                  <p:childTnLst>
                                    <p:set>
                                      <p:cBhvr>
                                        <p:cTn id="49" dur="1" fill="hold">
                                          <p:stCondLst>
                                            <p:cond delay="0"/>
                                          </p:stCondLst>
                                        </p:cTn>
                                        <p:tgtEl>
                                          <p:spTgt spid="9225"/>
                                        </p:tgtEl>
                                        <p:attrNameLst>
                                          <p:attrName>style.visibility</p:attrName>
                                        </p:attrNameLst>
                                      </p:cBhvr>
                                      <p:to>
                                        <p:strVal val="visible"/>
                                      </p:to>
                                    </p:set>
                                    <p:animEffect transition="in" filter="blinds(horizontal)">
                                      <p:cBhvr>
                                        <p:cTn id="50" dur="500"/>
                                        <p:tgtEl>
                                          <p:spTgt spid="9225"/>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9231"/>
                                        </p:tgtEl>
                                        <p:attrNameLst>
                                          <p:attrName>style.visibility</p:attrName>
                                        </p:attrNameLst>
                                      </p:cBhvr>
                                      <p:to>
                                        <p:strVal val="visible"/>
                                      </p:to>
                                    </p:set>
                                    <p:animEffect transition="in" filter="blinds(horizontal)">
                                      <p:cBhvr>
                                        <p:cTn id="55" dur="500"/>
                                        <p:tgtEl>
                                          <p:spTgt spid="9231"/>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9226"/>
                                        </p:tgtEl>
                                        <p:attrNameLst>
                                          <p:attrName>style.visibility</p:attrName>
                                        </p:attrNameLst>
                                      </p:cBhvr>
                                      <p:to>
                                        <p:strVal val="visible"/>
                                      </p:to>
                                    </p:set>
                                    <p:animEffect transition="in" filter="blinds(horizontal)">
                                      <p:cBhvr>
                                        <p:cTn id="58" dur="500"/>
                                        <p:tgtEl>
                                          <p:spTgt spid="9226"/>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9218"/>
                                        </p:tgtEl>
                                        <p:attrNameLst>
                                          <p:attrName>style.visibility</p:attrName>
                                        </p:attrNameLst>
                                      </p:cBhvr>
                                      <p:to>
                                        <p:strVal val="visible"/>
                                      </p:to>
                                    </p:set>
                                    <p:anim calcmode="lin" valueType="num">
                                      <p:cBhvr>
                                        <p:cTn id="63" dur="1000" fill="hold"/>
                                        <p:tgtEl>
                                          <p:spTgt spid="9218"/>
                                        </p:tgtEl>
                                        <p:attrNameLst>
                                          <p:attrName>ppt_w</p:attrName>
                                        </p:attrNameLst>
                                      </p:cBhvr>
                                      <p:tavLst>
                                        <p:tav tm="0">
                                          <p:val>
                                            <p:strVal val="#ppt_w*0.70"/>
                                          </p:val>
                                        </p:tav>
                                        <p:tav tm="100000">
                                          <p:val>
                                            <p:strVal val="#ppt_w"/>
                                          </p:val>
                                        </p:tav>
                                      </p:tavLst>
                                    </p:anim>
                                    <p:anim calcmode="lin" valueType="num">
                                      <p:cBhvr>
                                        <p:cTn id="64" dur="1000" fill="hold"/>
                                        <p:tgtEl>
                                          <p:spTgt spid="9218"/>
                                        </p:tgtEl>
                                        <p:attrNameLst>
                                          <p:attrName>ppt_h</p:attrName>
                                        </p:attrNameLst>
                                      </p:cBhvr>
                                      <p:tavLst>
                                        <p:tav tm="0">
                                          <p:val>
                                            <p:strVal val="#ppt_h"/>
                                          </p:val>
                                        </p:tav>
                                        <p:tav tm="100000">
                                          <p:val>
                                            <p:strVal val="#ppt_h"/>
                                          </p:val>
                                        </p:tav>
                                      </p:tavLst>
                                    </p:anim>
                                    <p:animEffect transition="in" filter="fade">
                                      <p:cBhvr>
                                        <p:cTn id="65" dur="1000"/>
                                        <p:tgtEl>
                                          <p:spTgt spid="9218"/>
                                        </p:tgtEl>
                                      </p:cBhvr>
                                    </p:animEffect>
                                  </p:childTnLst>
                                </p:cTn>
                              </p:par>
                              <p:par>
                                <p:cTn id="66" presetID="55" presetClass="entr" presetSubtype="0" fill="hold" grpId="0" nodeType="withEffect">
                                  <p:stCondLst>
                                    <p:cond delay="0"/>
                                  </p:stCondLst>
                                  <p:childTnLst>
                                    <p:set>
                                      <p:cBhvr>
                                        <p:cTn id="67" dur="1" fill="hold">
                                          <p:stCondLst>
                                            <p:cond delay="0"/>
                                          </p:stCondLst>
                                        </p:cTn>
                                        <p:tgtEl>
                                          <p:spTgt spid="9227"/>
                                        </p:tgtEl>
                                        <p:attrNameLst>
                                          <p:attrName>style.visibility</p:attrName>
                                        </p:attrNameLst>
                                      </p:cBhvr>
                                      <p:to>
                                        <p:strVal val="visible"/>
                                      </p:to>
                                    </p:set>
                                    <p:anim calcmode="lin" valueType="num">
                                      <p:cBhvr>
                                        <p:cTn id="68" dur="1000" fill="hold"/>
                                        <p:tgtEl>
                                          <p:spTgt spid="9227"/>
                                        </p:tgtEl>
                                        <p:attrNameLst>
                                          <p:attrName>ppt_w</p:attrName>
                                        </p:attrNameLst>
                                      </p:cBhvr>
                                      <p:tavLst>
                                        <p:tav tm="0">
                                          <p:val>
                                            <p:strVal val="#ppt_w*0.70"/>
                                          </p:val>
                                        </p:tav>
                                        <p:tav tm="100000">
                                          <p:val>
                                            <p:strVal val="#ppt_w"/>
                                          </p:val>
                                        </p:tav>
                                      </p:tavLst>
                                    </p:anim>
                                    <p:anim calcmode="lin" valueType="num">
                                      <p:cBhvr>
                                        <p:cTn id="69" dur="1000" fill="hold"/>
                                        <p:tgtEl>
                                          <p:spTgt spid="9227"/>
                                        </p:tgtEl>
                                        <p:attrNameLst>
                                          <p:attrName>ppt_h</p:attrName>
                                        </p:attrNameLst>
                                      </p:cBhvr>
                                      <p:tavLst>
                                        <p:tav tm="0">
                                          <p:val>
                                            <p:strVal val="#ppt_h"/>
                                          </p:val>
                                        </p:tav>
                                        <p:tav tm="100000">
                                          <p:val>
                                            <p:strVal val="#ppt_h"/>
                                          </p:val>
                                        </p:tav>
                                      </p:tavLst>
                                    </p:anim>
                                    <p:animEffect transition="in" filter="fade">
                                      <p:cBhvr>
                                        <p:cTn id="70" dur="1000"/>
                                        <p:tgtEl>
                                          <p:spTgt spid="92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nimBg="1"/>
      <p:bldP spid="9219" grpId="0"/>
      <p:bldP spid="9221" grpId="0" animBg="1"/>
      <p:bldP spid="9222" grpId="0" animBg="1"/>
      <p:bldP spid="9223" grpId="0"/>
      <p:bldP spid="9224" grpId="0"/>
      <p:bldP spid="9225" grpId="0"/>
      <p:bldP spid="9226" grpId="0"/>
      <p:bldP spid="9227" grpId="0"/>
      <p:bldP spid="9228" grpId="0" animBg="1"/>
      <p:bldP spid="9229" grpId="0" animBg="1"/>
      <p:bldP spid="9230" grpId="0" animBg="1"/>
      <p:bldP spid="923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4"/>
          <p:cNvSpPr>
            <a:spLocks noChangeArrowheads="1"/>
          </p:cNvSpPr>
          <p:nvPr/>
        </p:nvSpPr>
        <p:spPr bwMode="auto">
          <a:xfrm>
            <a:off x="684213" y="404813"/>
            <a:ext cx="77724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1pPr>
            <a:lvl2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2pPr>
            <a:lvl3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3pPr>
            <a:lvl4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4pPr>
            <a:lvl5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9pPr>
          </a:lstStyle>
          <a:p>
            <a:r>
              <a:rPr lang="de-DE" altLang="de-DE" sz="2800" b="1">
                <a:solidFill>
                  <a:srgbClr val="FFFF00"/>
                </a:solidFill>
              </a:rPr>
              <a:t>Zur Philosophie von Gender Mainstreaming</a:t>
            </a:r>
          </a:p>
        </p:txBody>
      </p:sp>
      <p:sp>
        <p:nvSpPr>
          <p:cNvPr id="67590" name="Text Box 6"/>
          <p:cNvSpPr txBox="1">
            <a:spLocks noChangeArrowheads="1"/>
          </p:cNvSpPr>
          <p:nvPr/>
        </p:nvSpPr>
        <p:spPr bwMode="auto">
          <a:xfrm>
            <a:off x="4284663" y="1557338"/>
            <a:ext cx="4608512"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de-DE" altLang="de-DE" sz="2000" b="1"/>
              <a:t>Der Unterschied der Geschlechter ist </a:t>
            </a:r>
            <a:r>
              <a:rPr lang="de-DE" altLang="de-DE" sz="2000" b="1">
                <a:solidFill>
                  <a:srgbClr val="FFFF00"/>
                </a:solidFill>
              </a:rPr>
              <a:t>nicht naturgegeben</a:t>
            </a:r>
            <a:r>
              <a:rPr lang="de-DE" altLang="de-DE" sz="2000" b="1"/>
              <a:t>, sondern als gesellschaftlich bedingt anzusehen</a:t>
            </a:r>
          </a:p>
        </p:txBody>
      </p:sp>
      <p:sp>
        <p:nvSpPr>
          <p:cNvPr id="67591" name="Text Box 7"/>
          <p:cNvSpPr txBox="1">
            <a:spLocks noChangeArrowheads="1"/>
          </p:cNvSpPr>
          <p:nvPr/>
        </p:nvSpPr>
        <p:spPr bwMode="auto">
          <a:xfrm>
            <a:off x="4429125" y="2871788"/>
            <a:ext cx="431958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de-DE" altLang="de-DE" sz="2000" b="1"/>
              <a:t>Das Ziel ist: </a:t>
            </a:r>
            <a:r>
              <a:rPr lang="de-DE" altLang="de-DE" sz="2000" b="1">
                <a:solidFill>
                  <a:srgbClr val="FFFF00"/>
                </a:solidFill>
              </a:rPr>
              <a:t>substantielle Gleichheit</a:t>
            </a:r>
            <a:r>
              <a:rPr lang="de-DE" altLang="de-DE" sz="2000" b="1"/>
              <a:t> von Mann und Frau</a:t>
            </a:r>
          </a:p>
        </p:txBody>
      </p:sp>
      <p:sp>
        <p:nvSpPr>
          <p:cNvPr id="67593" name="Text Box 9"/>
          <p:cNvSpPr txBox="1">
            <a:spLocks noChangeArrowheads="1"/>
          </p:cNvSpPr>
          <p:nvPr/>
        </p:nvSpPr>
        <p:spPr bwMode="auto">
          <a:xfrm>
            <a:off x="4500563" y="3956050"/>
            <a:ext cx="4392612"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de-DE" altLang="de-DE" sz="2000" b="1"/>
              <a:t>Auflösung der Geschlechtsidentität -</a:t>
            </a:r>
            <a:r>
              <a:rPr lang="de-DE" altLang="de-DE" sz="2000" b="1">
                <a:solidFill>
                  <a:srgbClr val="FFFF00"/>
                </a:solidFill>
              </a:rPr>
              <a:t>Dekonstruktion der Zwangsheterosexualität</a:t>
            </a:r>
            <a:r>
              <a:rPr lang="de-DE" altLang="de-DE" sz="2000" b="1"/>
              <a:t> – </a:t>
            </a:r>
            <a:r>
              <a:rPr lang="de-DE" altLang="de-DE" sz="2000" b="1">
                <a:solidFill>
                  <a:srgbClr val="FFFF00"/>
                </a:solidFill>
              </a:rPr>
              <a:t>Aufhebung der bipolaren Geschlechterordnung</a:t>
            </a:r>
          </a:p>
        </p:txBody>
      </p:sp>
      <p:sp>
        <p:nvSpPr>
          <p:cNvPr id="67595" name="AutoShape 11" descr="Stock Fotograf - geschlecht, gleichheit, ausgleichen, skala. Fotosearch - Suche Stock Fotografie, Poster, Bilder und Foto-Clipart"/>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de-CH"/>
          </a:p>
        </p:txBody>
      </p:sp>
      <p:sp>
        <p:nvSpPr>
          <p:cNvPr id="67598" name="AutoShape 14" descr="Advancing gender equality in the EU"/>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de-CH"/>
          </a:p>
        </p:txBody>
      </p:sp>
      <p:pic>
        <p:nvPicPr>
          <p:cNvPr id="67599" name="Picture 15" descr="k1825473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1557338"/>
            <a:ext cx="3097212" cy="22971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23850" y="277813"/>
            <a:ext cx="8507413" cy="1139825"/>
          </a:xfrm>
        </p:spPr>
        <p:txBody>
          <a:bodyPr/>
          <a:lstStyle/>
          <a:p>
            <a:r>
              <a:rPr lang="de-DE" altLang="de-DE" sz="4000" b="1">
                <a:solidFill>
                  <a:srgbClr val="E3ED15"/>
                </a:solidFill>
              </a:rPr>
              <a:t>Forderung der Gender - Ideologie</a:t>
            </a:r>
          </a:p>
        </p:txBody>
      </p:sp>
      <p:sp>
        <p:nvSpPr>
          <p:cNvPr id="29699" name="Text Box 3"/>
          <p:cNvSpPr txBox="1">
            <a:spLocks noChangeArrowheads="1"/>
          </p:cNvSpPr>
          <p:nvPr/>
        </p:nvSpPr>
        <p:spPr bwMode="auto">
          <a:xfrm>
            <a:off x="1476375" y="1628775"/>
            <a:ext cx="6480175" cy="122555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de-DE" altLang="de-DE" sz="2400" b="1">
                <a:latin typeface="Tahoma" panose="020B0604030504040204" pitchFamily="34" charset="0"/>
              </a:rPr>
              <a:t>1. Statistische Gleichheit in allen Lebensbereichen                             (Ökonomisierung)</a:t>
            </a:r>
          </a:p>
        </p:txBody>
      </p:sp>
      <p:sp>
        <p:nvSpPr>
          <p:cNvPr id="29700" name="Text Box 4"/>
          <p:cNvSpPr txBox="1">
            <a:spLocks noChangeArrowheads="1"/>
          </p:cNvSpPr>
          <p:nvPr/>
        </p:nvSpPr>
        <p:spPr bwMode="auto">
          <a:xfrm>
            <a:off x="973138" y="3000375"/>
            <a:ext cx="7343775" cy="86042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de-DE" altLang="de-DE" sz="2400" b="1">
                <a:latin typeface="Tahoma" panose="020B0604030504040204" pitchFamily="34" charset="0"/>
              </a:rPr>
              <a:t>2. Förderung von Abtreibung, Abwertung elterlicher / mütterlicher Erziehung</a:t>
            </a:r>
          </a:p>
        </p:txBody>
      </p:sp>
      <p:sp>
        <p:nvSpPr>
          <p:cNvPr id="29701" name="Text Box 5"/>
          <p:cNvSpPr txBox="1">
            <a:spLocks noChangeArrowheads="1"/>
          </p:cNvSpPr>
          <p:nvPr/>
        </p:nvSpPr>
        <p:spPr bwMode="auto">
          <a:xfrm>
            <a:off x="611188" y="4005263"/>
            <a:ext cx="8208962" cy="86042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de-DE" altLang="de-DE" sz="2400" b="1">
                <a:latin typeface="Tahoma" panose="020B0604030504040204" pitchFamily="34" charset="0"/>
              </a:rPr>
              <a:t>3. Umerziehung und neue Gesetze gegen „Geschlechterstereotype“ Kampf der Homophobie</a:t>
            </a:r>
          </a:p>
        </p:txBody>
      </p:sp>
      <p:sp>
        <p:nvSpPr>
          <p:cNvPr id="29702" name="Text Box 6"/>
          <p:cNvSpPr txBox="1">
            <a:spLocks noChangeArrowheads="1"/>
          </p:cNvSpPr>
          <p:nvPr/>
        </p:nvSpPr>
        <p:spPr bwMode="auto">
          <a:xfrm>
            <a:off x="1476375" y="5013325"/>
            <a:ext cx="6480175" cy="86042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de-DE" altLang="de-DE" sz="2400" b="1">
                <a:latin typeface="Tahoma" panose="020B0604030504040204" pitchFamily="34" charset="0"/>
              </a:rPr>
              <a:t>4. Neukonstruktion des Ehebegriffes      „Elter 1 und Elter 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699"/>
                                        </p:tgtEl>
                                        <p:attrNameLst>
                                          <p:attrName>style.visibility</p:attrName>
                                        </p:attrNameLst>
                                      </p:cBhvr>
                                      <p:to>
                                        <p:strVal val="visible"/>
                                      </p:to>
                                    </p:set>
                                    <p:animEffect transition="in" filter="blinds(horizontal)">
                                      <p:cBhvr>
                                        <p:cTn id="7" dur="500"/>
                                        <p:tgtEl>
                                          <p:spTgt spid="296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9700"/>
                                        </p:tgtEl>
                                        <p:attrNameLst>
                                          <p:attrName>style.visibility</p:attrName>
                                        </p:attrNameLst>
                                      </p:cBhvr>
                                      <p:to>
                                        <p:strVal val="visible"/>
                                      </p:to>
                                    </p:set>
                                    <p:animEffect transition="in" filter="blinds(horizontal)">
                                      <p:cBhvr>
                                        <p:cTn id="12" dur="500"/>
                                        <p:tgtEl>
                                          <p:spTgt spid="2970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9701"/>
                                        </p:tgtEl>
                                        <p:attrNameLst>
                                          <p:attrName>style.visibility</p:attrName>
                                        </p:attrNameLst>
                                      </p:cBhvr>
                                      <p:to>
                                        <p:strVal val="visible"/>
                                      </p:to>
                                    </p:set>
                                    <p:animEffect transition="in" filter="blinds(horizontal)">
                                      <p:cBhvr>
                                        <p:cTn id="17" dur="500"/>
                                        <p:tgtEl>
                                          <p:spTgt spid="2970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9702"/>
                                        </p:tgtEl>
                                        <p:attrNameLst>
                                          <p:attrName>style.visibility</p:attrName>
                                        </p:attrNameLst>
                                      </p:cBhvr>
                                      <p:to>
                                        <p:strVal val="visible"/>
                                      </p:to>
                                    </p:set>
                                    <p:animEffect transition="in" filter="blinds(horizontal)">
                                      <p:cBhvr>
                                        <p:cTn id="22" dur="500"/>
                                        <p:tgtEl>
                                          <p:spTgt spid="297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animBg="1"/>
      <p:bldP spid="29700" grpId="0" animBg="1"/>
      <p:bldP spid="29701" grpId="0" animBg="1"/>
      <p:bldP spid="2970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447675"/>
            <a:ext cx="8229600" cy="533400"/>
          </a:xfrm>
        </p:spPr>
        <p:txBody>
          <a:bodyPr/>
          <a:lstStyle/>
          <a:p>
            <a:r>
              <a:rPr lang="de-DE" altLang="de-DE" sz="2800" b="1">
                <a:solidFill>
                  <a:srgbClr val="FFFF00"/>
                </a:solidFill>
              </a:rPr>
              <a:t>Wie funktioniert Gesellschaftstransformation?</a:t>
            </a:r>
          </a:p>
        </p:txBody>
      </p:sp>
      <p:sp>
        <p:nvSpPr>
          <p:cNvPr id="39939" name="Text Box 3"/>
          <p:cNvSpPr txBox="1">
            <a:spLocks noChangeArrowheads="1"/>
          </p:cNvSpPr>
          <p:nvPr/>
        </p:nvSpPr>
        <p:spPr bwMode="auto">
          <a:xfrm>
            <a:off x="98425" y="5757863"/>
            <a:ext cx="8964613" cy="1127125"/>
          </a:xfrm>
          <a:prstGeom prst="rect">
            <a:avLst/>
          </a:prstGeom>
          <a:solidFill>
            <a:srgbClr val="0033CC"/>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de-DE" altLang="de-DE" sz="2000" b="1">
                <a:solidFill>
                  <a:srgbClr val="FFFF00"/>
                </a:solidFill>
              </a:rPr>
              <a:t>Zeitalter der Aufklärung</a:t>
            </a:r>
          </a:p>
          <a:p>
            <a:pPr algn="ctr"/>
            <a:r>
              <a:rPr lang="de-DE" altLang="de-DE" sz="1600"/>
              <a:t>„</a:t>
            </a:r>
            <a:r>
              <a:rPr lang="de-DE" altLang="de-DE" sz="1400" b="1">
                <a:solidFill>
                  <a:srgbClr val="FFFF00"/>
                </a:solidFill>
              </a:rPr>
              <a:t>Der Mensch kann nur Mensch werden durch Erziehung</a:t>
            </a:r>
            <a:r>
              <a:rPr lang="de-DE" altLang="de-DE" sz="1400"/>
              <a:t>. …, </a:t>
            </a:r>
            <a:r>
              <a:rPr lang="de-DE" altLang="de-DE" sz="1400" b="1">
                <a:solidFill>
                  <a:srgbClr val="FFFF00"/>
                </a:solidFill>
              </a:rPr>
              <a:t>denn</a:t>
            </a:r>
            <a:r>
              <a:rPr lang="de-DE" altLang="de-DE" sz="1400"/>
              <a:t> </a:t>
            </a:r>
            <a:r>
              <a:rPr lang="de-DE" altLang="de-DE" sz="1400" b="1">
                <a:solidFill>
                  <a:srgbClr val="FFFF00"/>
                </a:solidFill>
              </a:rPr>
              <a:t>hinter der Edukation </a:t>
            </a:r>
            <a:r>
              <a:rPr lang="de-DE" altLang="de-DE" sz="1400" b="1"/>
              <a:t>steckt das große Geheimnis der</a:t>
            </a:r>
            <a:r>
              <a:rPr lang="de-DE" altLang="de-DE" sz="1400" b="1">
                <a:solidFill>
                  <a:srgbClr val="FFFF00"/>
                </a:solidFill>
              </a:rPr>
              <a:t> Vollkommenheit der menschlichen Natur</a:t>
            </a:r>
            <a:r>
              <a:rPr lang="de-DE" altLang="de-DE" sz="1400"/>
              <a:t>.</a:t>
            </a:r>
          </a:p>
          <a:p>
            <a:pPr algn="ctr"/>
            <a:r>
              <a:rPr lang="de-DE" altLang="de-DE" sz="1600"/>
              <a:t> </a:t>
            </a:r>
            <a:r>
              <a:rPr lang="de-DE" altLang="de-DE" sz="1400" b="1" i="1"/>
              <a:t>I. Kant: Über Pädagogik; Friedrich Nicolovius, 1803; S.6</a:t>
            </a:r>
          </a:p>
        </p:txBody>
      </p:sp>
      <p:sp>
        <p:nvSpPr>
          <p:cNvPr id="39940" name="Text Box 4"/>
          <p:cNvSpPr txBox="1">
            <a:spLocks noChangeArrowheads="1"/>
          </p:cNvSpPr>
          <p:nvPr/>
        </p:nvSpPr>
        <p:spPr bwMode="auto">
          <a:xfrm>
            <a:off x="107950" y="2060575"/>
            <a:ext cx="1403350" cy="3549650"/>
          </a:xfrm>
          <a:prstGeom prst="rect">
            <a:avLst/>
          </a:prstGeom>
          <a:solidFill>
            <a:srgbClr val="3333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1500" b="1">
                <a:solidFill>
                  <a:srgbClr val="FFFF00"/>
                </a:solidFill>
              </a:rPr>
              <a:t>Positivismus</a:t>
            </a:r>
            <a:r>
              <a:rPr lang="de-DE" altLang="de-DE" sz="1500" b="1"/>
              <a:t> </a:t>
            </a:r>
            <a:r>
              <a:rPr lang="de-DE" altLang="de-DE" sz="1500"/>
              <a:t>                        Der Glaube, dass die Quelle aller Erkenntnis, das Gegebene (die pos. Tatsachen) sind und nichts Göttliches, Metaphysisches zu bedenken ist.</a:t>
            </a:r>
          </a:p>
        </p:txBody>
      </p:sp>
      <p:sp>
        <p:nvSpPr>
          <p:cNvPr id="39941" name="Text Box 5"/>
          <p:cNvSpPr txBox="1">
            <a:spLocks noChangeArrowheads="1"/>
          </p:cNvSpPr>
          <p:nvPr/>
        </p:nvSpPr>
        <p:spPr bwMode="auto">
          <a:xfrm>
            <a:off x="1579563" y="2060575"/>
            <a:ext cx="1730375" cy="1263650"/>
          </a:xfrm>
          <a:prstGeom prst="rect">
            <a:avLst/>
          </a:prstGeom>
          <a:solidFill>
            <a:srgbClr val="0033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1500" b="1">
                <a:solidFill>
                  <a:srgbClr val="FFFF00"/>
                </a:solidFill>
              </a:rPr>
              <a:t>Existentialismus </a:t>
            </a:r>
            <a:r>
              <a:rPr lang="de-DE" altLang="de-DE" sz="1500" b="1"/>
              <a:t>         </a:t>
            </a:r>
            <a:r>
              <a:rPr lang="de-DE" altLang="de-DE" sz="1500"/>
              <a:t>Der Glaube, dass der Mensch nur auf sich selbst geworfen ist</a:t>
            </a:r>
          </a:p>
        </p:txBody>
      </p:sp>
      <p:sp>
        <p:nvSpPr>
          <p:cNvPr id="39942" name="Text Box 6"/>
          <p:cNvSpPr txBox="1">
            <a:spLocks noChangeArrowheads="1"/>
          </p:cNvSpPr>
          <p:nvPr/>
        </p:nvSpPr>
        <p:spPr bwMode="auto">
          <a:xfrm>
            <a:off x="4840288" y="2060575"/>
            <a:ext cx="1223962" cy="2406650"/>
          </a:xfrm>
          <a:prstGeom prst="rect">
            <a:avLst/>
          </a:prstGeom>
          <a:solidFill>
            <a:srgbClr val="0066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1500" b="1">
                <a:solidFill>
                  <a:srgbClr val="FFFF00"/>
                </a:solidFill>
              </a:rPr>
              <a:t>Nihilismus</a:t>
            </a:r>
            <a:r>
              <a:rPr lang="de-DE" altLang="de-DE" sz="1500"/>
              <a:t>                  Der Glaube, alles Seiende sei sinnlos, daher Ab- und Umwertung aller Werte</a:t>
            </a:r>
          </a:p>
        </p:txBody>
      </p:sp>
      <p:sp>
        <p:nvSpPr>
          <p:cNvPr id="39943" name="Text Box 7"/>
          <p:cNvSpPr txBox="1">
            <a:spLocks noChangeArrowheads="1"/>
          </p:cNvSpPr>
          <p:nvPr/>
        </p:nvSpPr>
        <p:spPr bwMode="auto">
          <a:xfrm>
            <a:off x="6156325" y="2060575"/>
            <a:ext cx="1582738" cy="2635250"/>
          </a:xfrm>
          <a:prstGeom prst="rect">
            <a:avLst/>
          </a:prstGeom>
          <a:solidFill>
            <a:srgbClr val="666633"/>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1500" b="1">
                <a:solidFill>
                  <a:srgbClr val="FFFF00"/>
                </a:solidFill>
              </a:rPr>
              <a:t>Pragmatismus</a:t>
            </a:r>
            <a:r>
              <a:rPr lang="de-DE" altLang="de-DE" sz="1500"/>
              <a:t>            Der Glaube, dass Handeln sich nicht an vorgegebenen unverrückbaren Prinzipien orientieren darf, sondern am  Nutzen in der Praxis</a:t>
            </a:r>
          </a:p>
        </p:txBody>
      </p:sp>
      <p:sp>
        <p:nvSpPr>
          <p:cNvPr id="39944" name="Line 8"/>
          <p:cNvSpPr>
            <a:spLocks noChangeShapeType="1"/>
          </p:cNvSpPr>
          <p:nvPr/>
        </p:nvSpPr>
        <p:spPr bwMode="auto">
          <a:xfrm flipV="1">
            <a:off x="827088" y="5589588"/>
            <a:ext cx="0" cy="160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39945" name="Line 9"/>
          <p:cNvSpPr>
            <a:spLocks noChangeShapeType="1"/>
          </p:cNvSpPr>
          <p:nvPr/>
        </p:nvSpPr>
        <p:spPr bwMode="auto">
          <a:xfrm flipV="1">
            <a:off x="2484438" y="3357563"/>
            <a:ext cx="0" cy="24018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39946" name="Line 10"/>
          <p:cNvSpPr>
            <a:spLocks noChangeShapeType="1"/>
          </p:cNvSpPr>
          <p:nvPr/>
        </p:nvSpPr>
        <p:spPr bwMode="auto">
          <a:xfrm flipV="1">
            <a:off x="4121150" y="4230688"/>
            <a:ext cx="0" cy="15128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39947" name="Line 11"/>
          <p:cNvSpPr>
            <a:spLocks noChangeShapeType="1"/>
          </p:cNvSpPr>
          <p:nvPr/>
        </p:nvSpPr>
        <p:spPr bwMode="auto">
          <a:xfrm flipH="1" flipV="1">
            <a:off x="5499100" y="4470400"/>
            <a:ext cx="0" cy="12969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39948" name="Text Box 12"/>
          <p:cNvSpPr txBox="1">
            <a:spLocks noChangeArrowheads="1"/>
          </p:cNvSpPr>
          <p:nvPr/>
        </p:nvSpPr>
        <p:spPr bwMode="auto">
          <a:xfrm>
            <a:off x="0" y="1155700"/>
            <a:ext cx="9144000" cy="67945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de-DE" altLang="de-DE" b="1"/>
              <a:t>Immanentismus - Marxismus - Feminismus - Neomarxismus                     Konstruktivismus – Dekonstruktivismus – Relativismus - Toleranz </a:t>
            </a:r>
          </a:p>
        </p:txBody>
      </p:sp>
      <p:sp>
        <p:nvSpPr>
          <p:cNvPr id="39949" name="Line 13"/>
          <p:cNvSpPr>
            <a:spLocks noChangeShapeType="1"/>
          </p:cNvSpPr>
          <p:nvPr/>
        </p:nvSpPr>
        <p:spPr bwMode="auto">
          <a:xfrm flipV="1">
            <a:off x="827088" y="1844675"/>
            <a:ext cx="0" cy="2174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39950" name="Line 14"/>
          <p:cNvSpPr>
            <a:spLocks noChangeShapeType="1"/>
          </p:cNvSpPr>
          <p:nvPr/>
        </p:nvSpPr>
        <p:spPr bwMode="auto">
          <a:xfrm flipV="1">
            <a:off x="2484438" y="1844675"/>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39951" name="Line 15"/>
          <p:cNvSpPr>
            <a:spLocks noChangeShapeType="1"/>
          </p:cNvSpPr>
          <p:nvPr/>
        </p:nvSpPr>
        <p:spPr bwMode="auto">
          <a:xfrm flipV="1">
            <a:off x="4067175" y="1816100"/>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39952" name="Line 16"/>
          <p:cNvSpPr>
            <a:spLocks noChangeShapeType="1"/>
          </p:cNvSpPr>
          <p:nvPr/>
        </p:nvSpPr>
        <p:spPr bwMode="auto">
          <a:xfrm flipH="1" flipV="1">
            <a:off x="6877050" y="1844675"/>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39953" name="Text Box 17"/>
          <p:cNvSpPr txBox="1">
            <a:spLocks noChangeArrowheads="1"/>
          </p:cNvSpPr>
          <p:nvPr/>
        </p:nvSpPr>
        <p:spPr bwMode="auto">
          <a:xfrm>
            <a:off x="7831138" y="2060575"/>
            <a:ext cx="1295400" cy="2863850"/>
          </a:xfrm>
          <a:prstGeom prst="rect">
            <a:avLst/>
          </a:prstGeom>
          <a:solidFill>
            <a:srgbClr val="0099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1500" b="1">
                <a:solidFill>
                  <a:srgbClr val="FFFF00"/>
                </a:solidFill>
              </a:rPr>
              <a:t>Bibelkritik</a:t>
            </a:r>
            <a:r>
              <a:rPr lang="de-DE" altLang="de-DE" sz="1500">
                <a:solidFill>
                  <a:srgbClr val="FFFF00"/>
                </a:solidFill>
              </a:rPr>
              <a:t>     </a:t>
            </a:r>
            <a:r>
              <a:rPr lang="de-DE" altLang="de-DE" sz="1500"/>
              <a:t>       Der Glaube, dass die begrenzte menschliche Vernunft zwischen Gottes- und Menschenwort entscheiden kann</a:t>
            </a:r>
          </a:p>
        </p:txBody>
      </p:sp>
      <p:sp>
        <p:nvSpPr>
          <p:cNvPr id="39954" name="Line 18"/>
          <p:cNvSpPr>
            <a:spLocks noChangeShapeType="1"/>
          </p:cNvSpPr>
          <p:nvPr/>
        </p:nvSpPr>
        <p:spPr bwMode="auto">
          <a:xfrm flipV="1">
            <a:off x="7019925" y="4705350"/>
            <a:ext cx="0" cy="1028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39955" name="Line 19"/>
          <p:cNvSpPr>
            <a:spLocks noChangeShapeType="1"/>
          </p:cNvSpPr>
          <p:nvPr/>
        </p:nvSpPr>
        <p:spPr bwMode="auto">
          <a:xfrm flipV="1">
            <a:off x="5435600" y="1844675"/>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39956" name="Text Box 20"/>
          <p:cNvSpPr txBox="1">
            <a:spLocks noChangeArrowheads="1"/>
          </p:cNvSpPr>
          <p:nvPr/>
        </p:nvSpPr>
        <p:spPr bwMode="auto">
          <a:xfrm>
            <a:off x="3386138" y="2060575"/>
            <a:ext cx="1368425" cy="2178050"/>
          </a:xfrm>
          <a:prstGeom prst="rect">
            <a:avLst/>
          </a:prstGeom>
          <a:solidFill>
            <a:srgbClr val="0033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1500" b="1">
                <a:solidFill>
                  <a:srgbClr val="FFFF00"/>
                </a:solidFill>
              </a:rPr>
              <a:t>Feminismus </a:t>
            </a:r>
            <a:r>
              <a:rPr lang="de-DE" altLang="de-DE" sz="1500" b="1"/>
              <a:t>       </a:t>
            </a:r>
            <a:r>
              <a:rPr lang="de-DE" altLang="de-DE" sz="1500"/>
              <a:t>Der Glaube, dass es zwischen Mann und Frau keinen wesentlichen Unterschied gibt</a:t>
            </a:r>
          </a:p>
        </p:txBody>
      </p:sp>
      <p:sp>
        <p:nvSpPr>
          <p:cNvPr id="39957" name="Line 21"/>
          <p:cNvSpPr>
            <a:spLocks noChangeShapeType="1"/>
          </p:cNvSpPr>
          <p:nvPr/>
        </p:nvSpPr>
        <p:spPr bwMode="auto">
          <a:xfrm flipH="1" flipV="1">
            <a:off x="8493125" y="1844675"/>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39958" name="Line 22"/>
          <p:cNvSpPr>
            <a:spLocks noChangeShapeType="1"/>
          </p:cNvSpPr>
          <p:nvPr/>
        </p:nvSpPr>
        <p:spPr bwMode="auto">
          <a:xfrm flipV="1">
            <a:off x="8532813" y="4941888"/>
            <a:ext cx="0" cy="8080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9939"/>
                                        </p:tgtEl>
                                        <p:attrNameLst>
                                          <p:attrName>style.visibility</p:attrName>
                                        </p:attrNameLst>
                                      </p:cBhvr>
                                      <p:to>
                                        <p:strVal val="visible"/>
                                      </p:to>
                                    </p:set>
                                    <p:animEffect transition="in" filter="blinds(horizontal)">
                                      <p:cBhvr>
                                        <p:cTn id="7" dur="500"/>
                                        <p:tgtEl>
                                          <p:spTgt spid="399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9944"/>
                                        </p:tgtEl>
                                        <p:attrNameLst>
                                          <p:attrName>style.visibility</p:attrName>
                                        </p:attrNameLst>
                                      </p:cBhvr>
                                      <p:to>
                                        <p:strVal val="visible"/>
                                      </p:to>
                                    </p:set>
                                    <p:animEffect transition="in" filter="blinds(horizontal)">
                                      <p:cBhvr>
                                        <p:cTn id="12" dur="500"/>
                                        <p:tgtEl>
                                          <p:spTgt spid="39944"/>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9940"/>
                                        </p:tgtEl>
                                        <p:attrNameLst>
                                          <p:attrName>style.visibility</p:attrName>
                                        </p:attrNameLst>
                                      </p:cBhvr>
                                      <p:to>
                                        <p:strVal val="visible"/>
                                      </p:to>
                                    </p:set>
                                    <p:animEffect transition="in" filter="blinds(horizontal)">
                                      <p:cBhvr>
                                        <p:cTn id="15" dur="500"/>
                                        <p:tgtEl>
                                          <p:spTgt spid="39940"/>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39941"/>
                                        </p:tgtEl>
                                        <p:attrNameLst>
                                          <p:attrName>style.visibility</p:attrName>
                                        </p:attrNameLst>
                                      </p:cBhvr>
                                      <p:to>
                                        <p:strVal val="visible"/>
                                      </p:to>
                                    </p:set>
                                    <p:animEffect transition="in" filter="blinds(horizontal)">
                                      <p:cBhvr>
                                        <p:cTn id="20" dur="500"/>
                                        <p:tgtEl>
                                          <p:spTgt spid="39941"/>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39945"/>
                                        </p:tgtEl>
                                        <p:attrNameLst>
                                          <p:attrName>style.visibility</p:attrName>
                                        </p:attrNameLst>
                                      </p:cBhvr>
                                      <p:to>
                                        <p:strVal val="visible"/>
                                      </p:to>
                                    </p:set>
                                    <p:animEffect transition="in" filter="blinds(horizontal)">
                                      <p:cBhvr>
                                        <p:cTn id="23" dur="500"/>
                                        <p:tgtEl>
                                          <p:spTgt spid="3994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grpId="1" nodeType="clickEffect">
                                  <p:stCondLst>
                                    <p:cond delay="0"/>
                                  </p:stCondLst>
                                  <p:childTnLst>
                                    <p:set>
                                      <p:cBhvr>
                                        <p:cTn id="27" dur="1" fill="hold">
                                          <p:stCondLst>
                                            <p:cond delay="0"/>
                                          </p:stCondLst>
                                        </p:cTn>
                                        <p:tgtEl>
                                          <p:spTgt spid="39956"/>
                                        </p:tgtEl>
                                        <p:attrNameLst>
                                          <p:attrName>style.visibility</p:attrName>
                                        </p:attrNameLst>
                                      </p:cBhvr>
                                      <p:to>
                                        <p:strVal val="visible"/>
                                      </p:to>
                                    </p:set>
                                    <p:animEffect transition="in" filter="blinds(horizontal)">
                                      <p:cBhvr>
                                        <p:cTn id="28" dur="500"/>
                                        <p:tgtEl>
                                          <p:spTgt spid="39956"/>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39946"/>
                                        </p:tgtEl>
                                        <p:attrNameLst>
                                          <p:attrName>style.visibility</p:attrName>
                                        </p:attrNameLst>
                                      </p:cBhvr>
                                      <p:to>
                                        <p:strVal val="visible"/>
                                      </p:to>
                                    </p:set>
                                    <p:animEffect transition="in" filter="blinds(horizontal)">
                                      <p:cBhvr>
                                        <p:cTn id="31" dur="500"/>
                                        <p:tgtEl>
                                          <p:spTgt spid="39946"/>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39942"/>
                                        </p:tgtEl>
                                        <p:attrNameLst>
                                          <p:attrName>style.visibility</p:attrName>
                                        </p:attrNameLst>
                                      </p:cBhvr>
                                      <p:to>
                                        <p:strVal val="visible"/>
                                      </p:to>
                                    </p:set>
                                    <p:animEffect transition="in" filter="blinds(horizontal)">
                                      <p:cBhvr>
                                        <p:cTn id="36" dur="500"/>
                                        <p:tgtEl>
                                          <p:spTgt spid="39942"/>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39947"/>
                                        </p:tgtEl>
                                        <p:attrNameLst>
                                          <p:attrName>style.visibility</p:attrName>
                                        </p:attrNameLst>
                                      </p:cBhvr>
                                      <p:to>
                                        <p:strVal val="visible"/>
                                      </p:to>
                                    </p:set>
                                    <p:animEffect transition="in" filter="blinds(horizontal)">
                                      <p:cBhvr>
                                        <p:cTn id="39" dur="500"/>
                                        <p:tgtEl>
                                          <p:spTgt spid="39947"/>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39943"/>
                                        </p:tgtEl>
                                        <p:attrNameLst>
                                          <p:attrName>style.visibility</p:attrName>
                                        </p:attrNameLst>
                                      </p:cBhvr>
                                      <p:to>
                                        <p:strVal val="visible"/>
                                      </p:to>
                                    </p:set>
                                    <p:animEffect transition="in" filter="blinds(horizontal)">
                                      <p:cBhvr>
                                        <p:cTn id="44" dur="500"/>
                                        <p:tgtEl>
                                          <p:spTgt spid="39943"/>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39954"/>
                                        </p:tgtEl>
                                        <p:attrNameLst>
                                          <p:attrName>style.visibility</p:attrName>
                                        </p:attrNameLst>
                                      </p:cBhvr>
                                      <p:to>
                                        <p:strVal val="visible"/>
                                      </p:to>
                                    </p:set>
                                    <p:animEffect transition="in" filter="blinds(horizontal)">
                                      <p:cBhvr>
                                        <p:cTn id="47" dur="500"/>
                                        <p:tgtEl>
                                          <p:spTgt spid="3995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9953"/>
                                        </p:tgtEl>
                                        <p:attrNameLst>
                                          <p:attrName>style.visibility</p:attrName>
                                        </p:attrNameLst>
                                      </p:cBhvr>
                                      <p:to>
                                        <p:strVal val="visible"/>
                                      </p:to>
                                    </p:set>
                                    <p:animEffect transition="in" filter="blinds(horizontal)">
                                      <p:cBhvr>
                                        <p:cTn id="52" dur="500"/>
                                        <p:tgtEl>
                                          <p:spTgt spid="39953"/>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39958"/>
                                        </p:tgtEl>
                                        <p:attrNameLst>
                                          <p:attrName>style.visibility</p:attrName>
                                        </p:attrNameLst>
                                      </p:cBhvr>
                                      <p:to>
                                        <p:strVal val="visible"/>
                                      </p:to>
                                    </p:set>
                                    <p:animEffect transition="in" filter="blinds(horizontal)">
                                      <p:cBhvr>
                                        <p:cTn id="55" dur="500"/>
                                        <p:tgtEl>
                                          <p:spTgt spid="39958"/>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39948"/>
                                        </p:tgtEl>
                                        <p:attrNameLst>
                                          <p:attrName>style.visibility</p:attrName>
                                        </p:attrNameLst>
                                      </p:cBhvr>
                                      <p:to>
                                        <p:strVal val="visible"/>
                                      </p:to>
                                    </p:set>
                                    <p:animEffect transition="in" filter="blinds(horizontal)">
                                      <p:cBhvr>
                                        <p:cTn id="60" dur="500"/>
                                        <p:tgtEl>
                                          <p:spTgt spid="39948"/>
                                        </p:tgtEl>
                                      </p:cBhvr>
                                    </p:animEffect>
                                  </p:childTnLst>
                                </p:cTn>
                              </p:par>
                              <p:par>
                                <p:cTn id="61" presetID="3" presetClass="entr" presetSubtype="10" fill="hold" grpId="0" nodeType="withEffect">
                                  <p:stCondLst>
                                    <p:cond delay="0"/>
                                  </p:stCondLst>
                                  <p:childTnLst>
                                    <p:set>
                                      <p:cBhvr>
                                        <p:cTn id="62" dur="1" fill="hold">
                                          <p:stCondLst>
                                            <p:cond delay="0"/>
                                          </p:stCondLst>
                                        </p:cTn>
                                        <p:tgtEl>
                                          <p:spTgt spid="39950"/>
                                        </p:tgtEl>
                                        <p:attrNameLst>
                                          <p:attrName>style.visibility</p:attrName>
                                        </p:attrNameLst>
                                      </p:cBhvr>
                                      <p:to>
                                        <p:strVal val="visible"/>
                                      </p:to>
                                    </p:set>
                                    <p:animEffect transition="in" filter="blinds(horizontal)">
                                      <p:cBhvr>
                                        <p:cTn id="63" dur="500"/>
                                        <p:tgtEl>
                                          <p:spTgt spid="39950"/>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39949"/>
                                        </p:tgtEl>
                                        <p:attrNameLst>
                                          <p:attrName>style.visibility</p:attrName>
                                        </p:attrNameLst>
                                      </p:cBhvr>
                                      <p:to>
                                        <p:strVal val="visible"/>
                                      </p:to>
                                    </p:set>
                                    <p:animEffect transition="in" filter="blinds(horizontal)">
                                      <p:cBhvr>
                                        <p:cTn id="66" dur="500"/>
                                        <p:tgtEl>
                                          <p:spTgt spid="39949"/>
                                        </p:tgtEl>
                                      </p:cBhvr>
                                    </p:animEffect>
                                  </p:childTnLst>
                                </p:cTn>
                              </p:par>
                              <p:par>
                                <p:cTn id="67" presetID="3" presetClass="entr" presetSubtype="10" fill="hold" grpId="0" nodeType="withEffect">
                                  <p:stCondLst>
                                    <p:cond delay="0"/>
                                  </p:stCondLst>
                                  <p:childTnLst>
                                    <p:set>
                                      <p:cBhvr>
                                        <p:cTn id="68" dur="1" fill="hold">
                                          <p:stCondLst>
                                            <p:cond delay="0"/>
                                          </p:stCondLst>
                                        </p:cTn>
                                        <p:tgtEl>
                                          <p:spTgt spid="39951"/>
                                        </p:tgtEl>
                                        <p:attrNameLst>
                                          <p:attrName>style.visibility</p:attrName>
                                        </p:attrNameLst>
                                      </p:cBhvr>
                                      <p:to>
                                        <p:strVal val="visible"/>
                                      </p:to>
                                    </p:set>
                                    <p:animEffect transition="in" filter="blinds(horizontal)">
                                      <p:cBhvr>
                                        <p:cTn id="69" dur="500"/>
                                        <p:tgtEl>
                                          <p:spTgt spid="39951"/>
                                        </p:tgtEl>
                                      </p:cBhvr>
                                    </p:animEffect>
                                  </p:childTnLst>
                                </p:cTn>
                              </p:par>
                              <p:par>
                                <p:cTn id="70" presetID="3" presetClass="entr" presetSubtype="10" fill="hold" grpId="0" nodeType="withEffect">
                                  <p:stCondLst>
                                    <p:cond delay="0"/>
                                  </p:stCondLst>
                                  <p:childTnLst>
                                    <p:set>
                                      <p:cBhvr>
                                        <p:cTn id="71" dur="1" fill="hold">
                                          <p:stCondLst>
                                            <p:cond delay="0"/>
                                          </p:stCondLst>
                                        </p:cTn>
                                        <p:tgtEl>
                                          <p:spTgt spid="39952"/>
                                        </p:tgtEl>
                                        <p:attrNameLst>
                                          <p:attrName>style.visibility</p:attrName>
                                        </p:attrNameLst>
                                      </p:cBhvr>
                                      <p:to>
                                        <p:strVal val="visible"/>
                                      </p:to>
                                    </p:set>
                                    <p:animEffect transition="in" filter="blinds(horizontal)">
                                      <p:cBhvr>
                                        <p:cTn id="72" dur="500"/>
                                        <p:tgtEl>
                                          <p:spTgt spid="39952"/>
                                        </p:tgtEl>
                                      </p:cBhvr>
                                    </p:animEffect>
                                  </p:childTnLst>
                                </p:cTn>
                              </p:par>
                              <p:par>
                                <p:cTn id="73" presetID="3" presetClass="entr" presetSubtype="10" fill="hold" grpId="0" nodeType="withEffect">
                                  <p:stCondLst>
                                    <p:cond delay="0"/>
                                  </p:stCondLst>
                                  <p:childTnLst>
                                    <p:set>
                                      <p:cBhvr>
                                        <p:cTn id="74" dur="1" fill="hold">
                                          <p:stCondLst>
                                            <p:cond delay="0"/>
                                          </p:stCondLst>
                                        </p:cTn>
                                        <p:tgtEl>
                                          <p:spTgt spid="39955"/>
                                        </p:tgtEl>
                                        <p:attrNameLst>
                                          <p:attrName>style.visibility</p:attrName>
                                        </p:attrNameLst>
                                      </p:cBhvr>
                                      <p:to>
                                        <p:strVal val="visible"/>
                                      </p:to>
                                    </p:set>
                                    <p:animEffect transition="in" filter="blinds(horizontal)">
                                      <p:cBhvr>
                                        <p:cTn id="75" dur="500"/>
                                        <p:tgtEl>
                                          <p:spTgt spid="39955"/>
                                        </p:tgtEl>
                                      </p:cBhvr>
                                    </p:animEffect>
                                  </p:childTnLst>
                                </p:cTn>
                              </p:par>
                              <p:par>
                                <p:cTn id="76" presetID="3" presetClass="entr" presetSubtype="10" fill="hold" grpId="0" nodeType="withEffect">
                                  <p:stCondLst>
                                    <p:cond delay="0"/>
                                  </p:stCondLst>
                                  <p:childTnLst>
                                    <p:set>
                                      <p:cBhvr>
                                        <p:cTn id="77" dur="1" fill="hold">
                                          <p:stCondLst>
                                            <p:cond delay="0"/>
                                          </p:stCondLst>
                                        </p:cTn>
                                        <p:tgtEl>
                                          <p:spTgt spid="39957"/>
                                        </p:tgtEl>
                                        <p:attrNameLst>
                                          <p:attrName>style.visibility</p:attrName>
                                        </p:attrNameLst>
                                      </p:cBhvr>
                                      <p:to>
                                        <p:strVal val="visible"/>
                                      </p:to>
                                    </p:set>
                                    <p:animEffect transition="in" filter="blinds(horizontal)">
                                      <p:cBhvr>
                                        <p:cTn id="78" dur="500"/>
                                        <p:tgtEl>
                                          <p:spTgt spid="399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animBg="1"/>
      <p:bldP spid="39940" grpId="0" animBg="1"/>
      <p:bldP spid="39941" grpId="0" animBg="1"/>
      <p:bldP spid="39942" grpId="0" animBg="1"/>
      <p:bldP spid="39943" grpId="0" animBg="1"/>
      <p:bldP spid="39944" grpId="0" animBg="1"/>
      <p:bldP spid="39945" grpId="0" animBg="1"/>
      <p:bldP spid="39946" grpId="0" animBg="1"/>
      <p:bldP spid="39947" grpId="0" animBg="1"/>
      <p:bldP spid="39948" grpId="0" animBg="1"/>
      <p:bldP spid="39949" grpId="0" animBg="1"/>
      <p:bldP spid="39950" grpId="0" animBg="1"/>
      <p:bldP spid="39951" grpId="0" animBg="1"/>
      <p:bldP spid="39952" grpId="0" animBg="1"/>
      <p:bldP spid="39953" grpId="0" animBg="1"/>
      <p:bldP spid="39954" grpId="0" animBg="1"/>
      <p:bldP spid="39955" grpId="0" animBg="1"/>
      <p:bldP spid="39956" grpId="1" animBg="1"/>
      <p:bldP spid="39957" grpId="0" animBg="1"/>
      <p:bldP spid="3995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468313" y="620713"/>
            <a:ext cx="8229600" cy="720725"/>
          </a:xfrm>
          <a:solidFill>
            <a:srgbClr val="A50021"/>
          </a:solidFill>
        </p:spPr>
        <p:txBody>
          <a:bodyPr/>
          <a:lstStyle/>
          <a:p>
            <a:r>
              <a:rPr lang="de-DE" altLang="de-DE" sz="4000" b="1">
                <a:effectLst/>
              </a:rPr>
              <a:t>Positivismus und Humanismus</a:t>
            </a:r>
          </a:p>
        </p:txBody>
      </p:sp>
      <p:pic>
        <p:nvPicPr>
          <p:cNvPr id="96261" name="Picture 5" descr="Auguste_Com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650" y="1700213"/>
            <a:ext cx="1393825" cy="2016125"/>
          </a:xfrm>
          <a:prstGeom prst="rect">
            <a:avLst/>
          </a:prstGeom>
          <a:noFill/>
          <a:extLst>
            <a:ext uri="{909E8E84-426E-40DD-AFC4-6F175D3DCCD1}">
              <a14:hiddenFill xmlns:a14="http://schemas.microsoft.com/office/drawing/2010/main">
                <a:solidFill>
                  <a:srgbClr val="FFFFFF"/>
                </a:solidFill>
              </a14:hiddenFill>
            </a:ext>
          </a:extLst>
        </p:spPr>
      </p:pic>
      <p:sp>
        <p:nvSpPr>
          <p:cNvPr id="96263" name="Text Box 7"/>
          <p:cNvSpPr txBox="1">
            <a:spLocks noChangeArrowheads="1"/>
          </p:cNvSpPr>
          <p:nvPr/>
        </p:nvSpPr>
        <p:spPr bwMode="auto">
          <a:xfrm>
            <a:off x="3059113" y="1700213"/>
            <a:ext cx="5616575" cy="201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t>Die Individuen sind das Produkt der Menschheit, ihre Gedanken, Neigungen und Gefühle, ihr Glauben, ihre Begabungen und Fertigkeiten, alles das ist die Lebensfunktion ein und desselben Organismus. </a:t>
            </a:r>
            <a:r>
              <a:rPr lang="de-DE" altLang="de-DE" b="1">
                <a:solidFill>
                  <a:srgbClr val="FFFF00"/>
                </a:solidFill>
              </a:rPr>
              <a:t>Diese Menschheit verdient die gleiche Verehrung, die man einst den imaginären Göttern entgegenbrachte.</a:t>
            </a:r>
          </a:p>
        </p:txBody>
      </p:sp>
      <p:sp>
        <p:nvSpPr>
          <p:cNvPr id="96265" name="Rectangle 9"/>
          <p:cNvSpPr>
            <a:spLocks noChangeArrowheads="1"/>
          </p:cNvSpPr>
          <p:nvPr/>
        </p:nvSpPr>
        <p:spPr bwMode="auto">
          <a:xfrm>
            <a:off x="250825" y="3789363"/>
            <a:ext cx="2736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de-DE" altLang="de-DE" sz="1400" b="1"/>
              <a:t>Auguste Comte (1798 –1857) </a:t>
            </a:r>
            <a:r>
              <a:rPr lang="de-DE" altLang="de-DE" b="1"/>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96261"/>
                                        </p:tgtEl>
                                        <p:attrNameLst>
                                          <p:attrName>style.visibility</p:attrName>
                                        </p:attrNameLst>
                                      </p:cBhvr>
                                      <p:to>
                                        <p:strVal val="visible"/>
                                      </p:to>
                                    </p:set>
                                    <p:animEffect transition="in" filter="blinds(horizontal)">
                                      <p:cBhvr>
                                        <p:cTn id="7" dur="500"/>
                                        <p:tgtEl>
                                          <p:spTgt spid="9626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6263"/>
                                        </p:tgtEl>
                                        <p:attrNameLst>
                                          <p:attrName>style.visibility</p:attrName>
                                        </p:attrNameLst>
                                      </p:cBhvr>
                                      <p:to>
                                        <p:strVal val="visible"/>
                                      </p:to>
                                    </p:set>
                                    <p:animEffect transition="in" filter="blinds(horizontal)">
                                      <p:cBhvr>
                                        <p:cTn id="10" dur="500"/>
                                        <p:tgtEl>
                                          <p:spTgt spid="9626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96265"/>
                                        </p:tgtEl>
                                        <p:attrNameLst>
                                          <p:attrName>style.visibility</p:attrName>
                                        </p:attrNameLst>
                                      </p:cBhvr>
                                      <p:to>
                                        <p:strVal val="visible"/>
                                      </p:to>
                                    </p:set>
                                    <p:animEffect transition="in" filter="blinds(horizontal)">
                                      <p:cBhvr>
                                        <p:cTn id="13" dur="500"/>
                                        <p:tgtEl>
                                          <p:spTgt spid="962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3" grpId="0"/>
      <p:bldP spid="9626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268538" y="1916113"/>
            <a:ext cx="6573837" cy="1368425"/>
          </a:xfrm>
        </p:spPr>
        <p:txBody>
          <a:bodyPr/>
          <a:lstStyle/>
          <a:p>
            <a:r>
              <a:rPr lang="de-DE" altLang="de-DE" sz="1600" b="1">
                <a:solidFill>
                  <a:srgbClr val="E3ED15"/>
                </a:solidFill>
              </a:rPr>
              <a:t>„Die (Kommunisten) erklären es offen, dass ihre Zwecke nur erreicht werden können durch den gewaltsamen Umsturz aller bisherigen Gesellschaftsordnung“</a:t>
            </a:r>
            <a:br>
              <a:rPr lang="de-DE" altLang="de-DE" sz="1600" b="1">
                <a:solidFill>
                  <a:srgbClr val="E3ED15"/>
                </a:solidFill>
              </a:rPr>
            </a:br>
            <a:r>
              <a:rPr lang="de-DE" altLang="de-DE" sz="1600" b="1">
                <a:solidFill>
                  <a:schemeClr val="tx1"/>
                </a:solidFill>
              </a:rPr>
              <a:t>Komm. Manifest 1948</a:t>
            </a:r>
          </a:p>
        </p:txBody>
      </p:sp>
      <p:sp>
        <p:nvSpPr>
          <p:cNvPr id="12291" name="Rectangle 3"/>
          <p:cNvSpPr>
            <a:spLocks noChangeArrowheads="1"/>
          </p:cNvSpPr>
          <p:nvPr/>
        </p:nvSpPr>
        <p:spPr bwMode="auto">
          <a:xfrm>
            <a:off x="2484438" y="3284538"/>
            <a:ext cx="6191250" cy="129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1pPr>
            <a:lvl2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2pPr>
            <a:lvl3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3pPr>
            <a:lvl4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4pPr>
            <a:lvl5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9pPr>
          </a:lstStyle>
          <a:p>
            <a:r>
              <a:rPr lang="de-DE" altLang="de-DE" sz="1600" b="1">
                <a:solidFill>
                  <a:srgbClr val="E3ED15"/>
                </a:solidFill>
              </a:rPr>
              <a:t>„Das Geheimnis der Heiligen Familie ist die irdische Familie. Um erstere zum Verschwinden zu bringen, muss letztere theoretisch und praktisch vernichtet werden.“</a:t>
            </a:r>
            <a:br>
              <a:rPr lang="de-DE" altLang="de-DE" sz="1600" b="1">
                <a:solidFill>
                  <a:srgbClr val="E3ED15"/>
                </a:solidFill>
              </a:rPr>
            </a:br>
            <a:r>
              <a:rPr lang="de-DE" altLang="de-DE" sz="1600" b="1">
                <a:solidFill>
                  <a:schemeClr val="tx1"/>
                </a:solidFill>
              </a:rPr>
              <a:t>Marx-Engels-Gesamtausgabe Bd. 3, S.6</a:t>
            </a:r>
          </a:p>
        </p:txBody>
      </p:sp>
      <p:sp>
        <p:nvSpPr>
          <p:cNvPr id="12293" name="Text Box 5"/>
          <p:cNvSpPr txBox="1">
            <a:spLocks noChangeArrowheads="1"/>
          </p:cNvSpPr>
          <p:nvPr/>
        </p:nvSpPr>
        <p:spPr bwMode="auto">
          <a:xfrm>
            <a:off x="3059113" y="723900"/>
            <a:ext cx="2879725" cy="617538"/>
          </a:xfrm>
          <a:prstGeom prst="rect">
            <a:avLst/>
          </a:prstGeom>
          <a:solidFill>
            <a:srgbClr val="990033"/>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de-DE" altLang="de-DE" sz="3200" b="1">
                <a:latin typeface="Tahoma" panose="020B0604030504040204" pitchFamily="34" charset="0"/>
              </a:rPr>
              <a:t>Marxismus</a:t>
            </a:r>
          </a:p>
        </p:txBody>
      </p:sp>
      <p:pic>
        <p:nvPicPr>
          <p:cNvPr id="12294" name="Picture 6" descr="m+ex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0538" y="1916113"/>
            <a:ext cx="1865312" cy="316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2294"/>
                                        </p:tgtEl>
                                        <p:attrNameLst>
                                          <p:attrName>style.visibility</p:attrName>
                                        </p:attrNameLst>
                                      </p:cBhvr>
                                      <p:to>
                                        <p:strVal val="visible"/>
                                      </p:to>
                                    </p:set>
                                    <p:animEffect transition="in" filter="blinds(horizontal)">
                                      <p:cBhvr>
                                        <p:cTn id="7" dur="500"/>
                                        <p:tgtEl>
                                          <p:spTgt spid="1229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290"/>
                                        </p:tgtEl>
                                        <p:attrNameLst>
                                          <p:attrName>style.visibility</p:attrName>
                                        </p:attrNameLst>
                                      </p:cBhvr>
                                      <p:to>
                                        <p:strVal val="visible"/>
                                      </p:to>
                                    </p:set>
                                    <p:animEffect transition="in" filter="blinds(horizontal)">
                                      <p:cBhvr>
                                        <p:cTn id="10" dur="500"/>
                                        <p:tgtEl>
                                          <p:spTgt spid="12290"/>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2291"/>
                                        </p:tgtEl>
                                        <p:attrNameLst>
                                          <p:attrName>style.visibility</p:attrName>
                                        </p:attrNameLst>
                                      </p:cBhvr>
                                      <p:to>
                                        <p:strVal val="visible"/>
                                      </p:to>
                                    </p:set>
                                    <p:animEffect transition="in" filter="blinds(horizontal)">
                                      <p:cBhvr>
                                        <p:cTn id="13" dur="500"/>
                                        <p:tgtEl>
                                          <p:spTgt spid="12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Text Box 4"/>
          <p:cNvSpPr txBox="1">
            <a:spLocks noChangeArrowheads="1"/>
          </p:cNvSpPr>
          <p:nvPr/>
        </p:nvSpPr>
        <p:spPr bwMode="auto">
          <a:xfrm>
            <a:off x="2628900" y="692150"/>
            <a:ext cx="3887788" cy="860425"/>
          </a:xfrm>
          <a:prstGeom prst="rect">
            <a:avLst/>
          </a:prstGeom>
          <a:solidFill>
            <a:srgbClr val="990033"/>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de-DE" altLang="de-DE" sz="2400" b="1">
                <a:latin typeface="Tahoma" panose="020B0604030504040204" pitchFamily="34" charset="0"/>
              </a:rPr>
              <a:t>Darwinismus              Ch. Darwin; Th. Huxley.</a:t>
            </a:r>
          </a:p>
        </p:txBody>
      </p:sp>
      <p:pic>
        <p:nvPicPr>
          <p:cNvPr id="69638" name="Picture 6" descr="http://www.jesus.ch/www/lfiles/img/176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2200275"/>
            <a:ext cx="1847850" cy="305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39" name="Text Box 7"/>
          <p:cNvSpPr txBox="1">
            <a:spLocks noChangeArrowheads="1"/>
          </p:cNvSpPr>
          <p:nvPr/>
        </p:nvSpPr>
        <p:spPr bwMode="auto">
          <a:xfrm>
            <a:off x="2843213" y="2565400"/>
            <a:ext cx="5976937" cy="172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t>Ich habe wenigstens, wie ich hoffe, einen </a:t>
            </a:r>
            <a:r>
              <a:rPr lang="de-DE" altLang="de-DE" b="1">
                <a:solidFill>
                  <a:srgbClr val="FFFF00"/>
                </a:solidFill>
              </a:rPr>
              <a:t>guten Dienst</a:t>
            </a:r>
            <a:r>
              <a:rPr lang="de-DE" altLang="de-DE" b="1"/>
              <a:t> erwiesen, indem ich mitgeholfen habe, </a:t>
            </a:r>
            <a:r>
              <a:rPr lang="de-DE" altLang="de-DE" b="1">
                <a:solidFill>
                  <a:srgbClr val="FFFF00"/>
                </a:solidFill>
              </a:rPr>
              <a:t>das Dogma der erschaffenen einzelnen Arten umzuwerfen.“</a:t>
            </a:r>
          </a:p>
          <a:p>
            <a:pPr>
              <a:spcBef>
                <a:spcPct val="50000"/>
              </a:spcBef>
            </a:pPr>
            <a:r>
              <a:rPr lang="de-DE" altLang="de-DE" sz="1400"/>
              <a:t>Zit.: Darwin, Ch. R.: Letter to Asa Gray (1861); in:  B. Davidheiser: Evolution and Christian Faith; 1969; p. 67</a:t>
            </a:r>
            <a:endParaRPr lang="de-DE" altLang="de-D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9638"/>
                                        </p:tgtEl>
                                        <p:attrNameLst>
                                          <p:attrName>style.visibility</p:attrName>
                                        </p:attrNameLst>
                                      </p:cBhvr>
                                      <p:to>
                                        <p:strVal val="visible"/>
                                      </p:to>
                                    </p:set>
                                    <p:animEffect transition="in" filter="blinds(horizontal)">
                                      <p:cBhvr>
                                        <p:cTn id="7" dur="500"/>
                                        <p:tgtEl>
                                          <p:spTgt spid="6963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9639"/>
                                        </p:tgtEl>
                                        <p:attrNameLst>
                                          <p:attrName>style.visibility</p:attrName>
                                        </p:attrNameLst>
                                      </p:cBhvr>
                                      <p:to>
                                        <p:strVal val="visible"/>
                                      </p:to>
                                    </p:set>
                                    <p:animEffect transition="in" filter="blinds(horizontal)">
                                      <p:cBhvr>
                                        <p:cTn id="10" dur="500"/>
                                        <p:tgtEl>
                                          <p:spTgt spid="696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Text Box 4"/>
          <p:cNvSpPr txBox="1">
            <a:spLocks noChangeArrowheads="1"/>
          </p:cNvSpPr>
          <p:nvPr/>
        </p:nvSpPr>
        <p:spPr bwMode="auto">
          <a:xfrm>
            <a:off x="1331913" y="476250"/>
            <a:ext cx="6407150" cy="860425"/>
          </a:xfrm>
          <a:prstGeom prst="rect">
            <a:avLst/>
          </a:prstGeom>
          <a:solidFill>
            <a:srgbClr val="990033"/>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de-DE" altLang="de-DE" sz="2400" b="1">
                <a:latin typeface="Tahoma" panose="020B0604030504040204" pitchFamily="34" charset="0"/>
              </a:rPr>
              <a:t>Psychoanalyse und Sexpolbewegung   S. Freud; W.Reich</a:t>
            </a:r>
          </a:p>
        </p:txBody>
      </p:sp>
      <p:sp>
        <p:nvSpPr>
          <p:cNvPr id="71685" name="Rectangle 5"/>
          <p:cNvSpPr>
            <a:spLocks noChangeArrowheads="1"/>
          </p:cNvSpPr>
          <p:nvPr/>
        </p:nvSpPr>
        <p:spPr bwMode="auto">
          <a:xfrm>
            <a:off x="684213" y="1628775"/>
            <a:ext cx="8135937" cy="210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1600"/>
              <a:t>„</a:t>
            </a:r>
            <a:r>
              <a:rPr lang="de-DE" altLang="de-DE" sz="1600" b="1"/>
              <a:t>Die wichtigste Erzeugungsstätte der ideologischen Atmosphäre des Konservativismus ist die </a:t>
            </a:r>
            <a:r>
              <a:rPr lang="de-DE" altLang="de-DE" sz="1600" b="1">
                <a:solidFill>
                  <a:srgbClr val="FFFF00"/>
                </a:solidFill>
              </a:rPr>
              <a:t>Zwangsfamilie.</a:t>
            </a:r>
            <a:r>
              <a:rPr lang="de-DE" altLang="de-DE" sz="1600" b="1"/>
              <a:t> Ihr Grundtypus ist das Dreieck: Vater, Mutter und Kind</a:t>
            </a:r>
            <a:r>
              <a:rPr lang="de-DE" altLang="de-DE" sz="1600"/>
              <a:t>. … </a:t>
            </a:r>
            <a:r>
              <a:rPr lang="de-DE" altLang="de-DE" sz="1600" b="1"/>
              <a:t>Wenn aber die </a:t>
            </a:r>
            <a:r>
              <a:rPr lang="de-DE" altLang="de-DE" sz="1600" b="1">
                <a:solidFill>
                  <a:srgbClr val="FFFF00"/>
                </a:solidFill>
              </a:rPr>
              <a:t>konservative Sexualethik</a:t>
            </a:r>
            <a:r>
              <a:rPr lang="de-DE" altLang="de-DE" sz="1600" b="1"/>
              <a:t> und die Rechtsordnung von der Familie immer wieder als der Grundlage des »Staates« und der »Gesellschaft« sprechen, so haben sie nur in dem Sinne recht, daß die Zwangsfamilie zum Bestand des </a:t>
            </a:r>
            <a:r>
              <a:rPr lang="de-DE" altLang="de-DE" sz="1600" b="1">
                <a:solidFill>
                  <a:srgbClr val="FFFF00"/>
                </a:solidFill>
              </a:rPr>
              <a:t>autoritären</a:t>
            </a:r>
            <a:r>
              <a:rPr lang="de-DE" altLang="de-DE" sz="1600" b="1"/>
              <a:t> Staates und der </a:t>
            </a:r>
            <a:r>
              <a:rPr lang="de-DE" altLang="de-DE" sz="1600" b="1">
                <a:solidFill>
                  <a:srgbClr val="FFFF00"/>
                </a:solidFill>
              </a:rPr>
              <a:t>autoritären </a:t>
            </a:r>
            <a:r>
              <a:rPr lang="de-DE" altLang="de-DE" sz="1600" b="1"/>
              <a:t>Gesellschaft untrennbar gehören. " </a:t>
            </a:r>
          </a:p>
          <a:p>
            <a:endParaRPr lang="de-DE" altLang="de-DE" sz="800" b="1"/>
          </a:p>
          <a:p>
            <a:r>
              <a:rPr lang="de-DE" altLang="de-DE" sz="1200" b="1" i="1"/>
              <a:t>Reich, W. Sexuelle Revolution, Frankfurt 1971, S.88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1685"/>
                                        </p:tgtEl>
                                        <p:attrNameLst>
                                          <p:attrName>style.visibility</p:attrName>
                                        </p:attrNameLst>
                                      </p:cBhvr>
                                      <p:to>
                                        <p:strVal val="visible"/>
                                      </p:to>
                                    </p:set>
                                    <p:animEffect transition="in" filter="blinds(horizontal)">
                                      <p:cBhvr>
                                        <p:cTn id="7" dur="500"/>
                                        <p:tgtEl>
                                          <p:spTgt spid="716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Grp="1" noChangeArrowheads="1"/>
          </p:cNvSpPr>
          <p:nvPr>
            <p:ph type="title"/>
          </p:nvPr>
        </p:nvSpPr>
        <p:spPr>
          <a:xfrm>
            <a:off x="468313" y="485775"/>
            <a:ext cx="8229600" cy="1143000"/>
          </a:xfrm>
          <a:solidFill>
            <a:srgbClr val="A50021"/>
          </a:solidFill>
          <a:ln w="38100">
            <a:solidFill>
              <a:schemeClr val="tx1"/>
            </a:solidFill>
            <a:miter lim="800000"/>
            <a:headEnd/>
            <a:tailEnd/>
          </a:ln>
        </p:spPr>
        <p:txBody>
          <a:bodyPr/>
          <a:lstStyle/>
          <a:p>
            <a:r>
              <a:rPr lang="de-DE" altLang="de-DE" sz="2400" b="1">
                <a:solidFill>
                  <a:schemeClr val="tx1"/>
                </a:solidFill>
                <a:effectLst/>
              </a:rPr>
              <a:t>Neomarxismus</a:t>
            </a:r>
            <a:r>
              <a:rPr lang="de-DE" altLang="de-DE" sz="2400" b="1">
                <a:solidFill>
                  <a:schemeClr val="tx1"/>
                </a:solidFill>
              </a:rPr>
              <a:t/>
            </a:r>
            <a:br>
              <a:rPr lang="de-DE" altLang="de-DE" sz="2400" b="1">
                <a:solidFill>
                  <a:schemeClr val="tx1"/>
                </a:solidFill>
              </a:rPr>
            </a:br>
            <a:r>
              <a:rPr lang="de-DE" altLang="de-DE" sz="2400" b="1">
                <a:solidFill>
                  <a:schemeClr val="tx1"/>
                </a:solidFill>
              </a:rPr>
              <a:t>M. Horkheimer, Th.Adorno, H. Marcuse,</a:t>
            </a:r>
            <a:r>
              <a:rPr lang="de-DE" altLang="de-DE" sz="4000" b="1">
                <a:solidFill>
                  <a:schemeClr val="tx1"/>
                </a:solidFill>
              </a:rPr>
              <a:t> </a:t>
            </a:r>
            <a:r>
              <a:rPr lang="de-DE" altLang="de-DE" sz="2400" b="1">
                <a:solidFill>
                  <a:schemeClr val="tx1"/>
                </a:solidFill>
              </a:rPr>
              <a:t>J. Habermas</a:t>
            </a:r>
          </a:p>
        </p:txBody>
      </p:sp>
      <p:sp>
        <p:nvSpPr>
          <p:cNvPr id="14339" name="Text Box 3"/>
          <p:cNvSpPr txBox="1">
            <a:spLocks noChangeArrowheads="1"/>
          </p:cNvSpPr>
          <p:nvPr/>
        </p:nvSpPr>
        <p:spPr bwMode="auto">
          <a:xfrm>
            <a:off x="827088" y="4292600"/>
            <a:ext cx="7488237" cy="103822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de-DE" altLang="de-DE" sz="1600" b="1">
                <a:solidFill>
                  <a:srgbClr val="FFFF00"/>
                </a:solidFill>
              </a:rPr>
              <a:t>„Hebt die Unterdrückung der Sexualität auf                                                                                         und die Jugend wird für die Obrigkeit verloren sein.“</a:t>
            </a:r>
          </a:p>
          <a:p>
            <a:pPr algn="ctr">
              <a:spcBef>
                <a:spcPct val="50000"/>
              </a:spcBef>
            </a:pPr>
            <a:r>
              <a:rPr lang="de-DE" altLang="de-DE" sz="1200" b="1" i="1"/>
              <a:t>Neill, A. Theorie und Praxis der Antiautoritären Erziehung. Das Beispiel Summerhill Reinbek 1969; S.202</a:t>
            </a:r>
          </a:p>
        </p:txBody>
      </p:sp>
      <p:sp>
        <p:nvSpPr>
          <p:cNvPr id="14340" name="Text Box 4"/>
          <p:cNvSpPr txBox="1">
            <a:spLocks noChangeArrowheads="1"/>
          </p:cNvSpPr>
          <p:nvPr/>
        </p:nvSpPr>
        <p:spPr bwMode="auto">
          <a:xfrm>
            <a:off x="287338" y="5373688"/>
            <a:ext cx="8532812" cy="152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de-DE" altLang="de-DE" sz="1600" b="1">
                <a:solidFill>
                  <a:srgbClr val="FFFF00"/>
                </a:solidFill>
              </a:rPr>
              <a:t>„Die Schule hat das Lernen der Liebe zu ihrer wichtigsten sozialpädagogischen Aufgabe zu machen.</a:t>
            </a:r>
            <a:r>
              <a:rPr lang="de-DE" altLang="de-DE" sz="1600" b="1"/>
              <a:t> Zu diesem Zweck soll sie Räume schaffen, in denen die Schüler beider Geschlechter unkontrolliert verweilen können und die Möglichkeit erotischer Kommunikation besitzen.“</a:t>
            </a:r>
          </a:p>
          <a:p>
            <a:pPr algn="ctr">
              <a:spcBef>
                <a:spcPct val="50000"/>
              </a:spcBef>
            </a:pPr>
            <a:r>
              <a:rPr lang="de-DE" altLang="de-DE" sz="1200" b="1" i="1"/>
              <a:t>H.-J. Gamm 1970, Kritische Schule. Eine Streitschrift für die Emanzipation von Lehrern und Schülern, München 1970, S. 78</a:t>
            </a:r>
          </a:p>
        </p:txBody>
      </p:sp>
      <p:sp>
        <p:nvSpPr>
          <p:cNvPr id="14341" name="Rectangle 5"/>
          <p:cNvSpPr>
            <a:spLocks noChangeArrowheads="1"/>
          </p:cNvSpPr>
          <p:nvPr/>
        </p:nvSpPr>
        <p:spPr bwMode="auto">
          <a:xfrm>
            <a:off x="466725" y="1744663"/>
            <a:ext cx="8208963" cy="1252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DE" altLang="de-DE" sz="1600" b="1"/>
              <a:t>Die geistige Welt, in die das Kind infolge dieser Abhängigkeit hineinwächst,…</a:t>
            </a:r>
          </a:p>
          <a:p>
            <a:pPr algn="ctr"/>
            <a:r>
              <a:rPr lang="de-DE" altLang="de-DE" sz="1600" b="1"/>
              <a:t> Seine Träume und Wünsche, seine Vorstellungen und Urteile sind vom Gedanken an die Macht von Menschen über Menschen, des oben und unten, des Bestehens und Gehorchens beherrscht.</a:t>
            </a:r>
          </a:p>
          <a:p>
            <a:pPr algn="ctr"/>
            <a:r>
              <a:rPr lang="de-DE" altLang="de-DE" sz="1200" b="1" i="1"/>
              <a:t>Horkheimer, M.: Studien über Autorität und Familie; in Kritische Theorie Bd.1, Frankfurt 1968 (zuerst 1936)</a:t>
            </a:r>
          </a:p>
        </p:txBody>
      </p:sp>
      <p:sp>
        <p:nvSpPr>
          <p:cNvPr id="14342" name="Rectangle 6"/>
          <p:cNvSpPr>
            <a:spLocks noChangeArrowheads="1"/>
          </p:cNvSpPr>
          <p:nvPr/>
        </p:nvSpPr>
        <p:spPr bwMode="auto">
          <a:xfrm>
            <a:off x="539750" y="3121025"/>
            <a:ext cx="7886700" cy="110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DE" altLang="de-DE" sz="1600" b="1">
                <a:solidFill>
                  <a:srgbClr val="FFFF00"/>
                </a:solidFill>
              </a:rPr>
              <a:t>Die sexuelle Unterdrückung vermindert die Kritikfähigkeit</a:t>
            </a:r>
            <a:r>
              <a:rPr lang="de-DE" altLang="de-DE" sz="1600" b="1"/>
              <a:t> und ermöglicht die Ideologisierung des Bewusstseins mit Inhalten, </a:t>
            </a:r>
            <a:r>
              <a:rPr lang="de-DE" altLang="de-DE" sz="1600" b="1">
                <a:solidFill>
                  <a:srgbClr val="FFFF00"/>
                </a:solidFill>
              </a:rPr>
              <a:t>die den wirklichen Interessen</a:t>
            </a:r>
            <a:r>
              <a:rPr lang="de-DE" altLang="de-DE" sz="1600" b="1"/>
              <a:t> entgegengesetzt sind.</a:t>
            </a:r>
          </a:p>
          <a:p>
            <a:pPr algn="ctr"/>
            <a:r>
              <a:rPr lang="de-DE" altLang="de-DE" sz="1200" b="1" i="1"/>
              <a:t>Haensch, D.: Repressive Familienpolitik; Sexualunterdrückung als Mittel der Politik, reinbek 1969,S. 37</a:t>
            </a:r>
            <a:r>
              <a:rPr lang="de-DE" altLang="de-DE" b="1" i="1"/>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341"/>
                                        </p:tgtEl>
                                        <p:attrNameLst>
                                          <p:attrName>style.visibility</p:attrName>
                                        </p:attrNameLst>
                                      </p:cBhvr>
                                      <p:to>
                                        <p:strVal val="visible"/>
                                      </p:to>
                                    </p:set>
                                    <p:animEffect transition="in" filter="blinds(horizontal)">
                                      <p:cBhvr>
                                        <p:cTn id="7" dur="500"/>
                                        <p:tgtEl>
                                          <p:spTgt spid="143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342"/>
                                        </p:tgtEl>
                                        <p:attrNameLst>
                                          <p:attrName>style.visibility</p:attrName>
                                        </p:attrNameLst>
                                      </p:cBhvr>
                                      <p:to>
                                        <p:strVal val="visible"/>
                                      </p:to>
                                    </p:set>
                                    <p:animEffect transition="in" filter="blinds(horizontal)">
                                      <p:cBhvr>
                                        <p:cTn id="12" dur="500"/>
                                        <p:tgtEl>
                                          <p:spTgt spid="1434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339"/>
                                        </p:tgtEl>
                                        <p:attrNameLst>
                                          <p:attrName>style.visibility</p:attrName>
                                        </p:attrNameLst>
                                      </p:cBhvr>
                                      <p:to>
                                        <p:strVal val="visible"/>
                                      </p:to>
                                    </p:set>
                                    <p:animEffect transition="in" filter="blinds(horizontal)">
                                      <p:cBhvr>
                                        <p:cTn id="17" dur="500"/>
                                        <p:tgtEl>
                                          <p:spTgt spid="1433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4340"/>
                                        </p:tgtEl>
                                        <p:attrNameLst>
                                          <p:attrName>style.visibility</p:attrName>
                                        </p:attrNameLst>
                                      </p:cBhvr>
                                      <p:to>
                                        <p:strVal val="visible"/>
                                      </p:to>
                                    </p:set>
                                    <p:animEffect transition="in" filter="blinds(horizontal)">
                                      <p:cBhvr>
                                        <p:cTn id="22" dur="500"/>
                                        <p:tgtEl>
                                          <p:spTgt spid="14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p:bldP spid="14340" grpId="0"/>
      <p:bldP spid="14341" grpId="0"/>
      <p:bldP spid="1434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5" name="AutoShape 5" descr="Geschlechter nhux1946"/>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de-CH"/>
          </a:p>
        </p:txBody>
      </p:sp>
      <p:pic>
        <p:nvPicPr>
          <p:cNvPr id="61446" name="Picture 6" descr="Geschlechter-nhux194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75" y="1855788"/>
            <a:ext cx="5976938" cy="1789112"/>
          </a:xfrm>
          <a:prstGeom prst="rect">
            <a:avLst/>
          </a:prstGeom>
          <a:noFill/>
          <a:extLst>
            <a:ext uri="{909E8E84-426E-40DD-AFC4-6F175D3DCCD1}">
              <a14:hiddenFill xmlns:a14="http://schemas.microsoft.com/office/drawing/2010/main">
                <a:solidFill>
                  <a:srgbClr val="FFFFFF"/>
                </a:solidFill>
              </a14:hiddenFill>
            </a:ext>
          </a:extLst>
        </p:spPr>
      </p:pic>
      <p:sp>
        <p:nvSpPr>
          <p:cNvPr id="61448" name="AutoShape 8" descr="Kreis mit Pfeil oben rechts"/>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de-CH"/>
          </a:p>
        </p:txBody>
      </p:sp>
      <p:pic>
        <p:nvPicPr>
          <p:cNvPr id="61449" name="Picture 9" descr="Gender-Symbol_Hermaphrodite_Androgyne_Male_Appearance_dark_transparent_Backgroun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996312">
            <a:off x="3492500" y="3789363"/>
            <a:ext cx="1008063" cy="1008062"/>
          </a:xfrm>
          <a:prstGeom prst="rect">
            <a:avLst/>
          </a:prstGeom>
          <a:solidFill>
            <a:schemeClr val="tx1"/>
          </a:solidFill>
        </p:spPr>
      </p:pic>
      <p:pic>
        <p:nvPicPr>
          <p:cNvPr id="61450" name="Picture 10" descr="Gender-Symbol_Other_dark_transparent_Backgroun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188588">
            <a:off x="1908175" y="3789363"/>
            <a:ext cx="1008063" cy="1008062"/>
          </a:xfrm>
          <a:prstGeom prst="rect">
            <a:avLst/>
          </a:prstGeom>
          <a:solidFill>
            <a:schemeClr val="tx1"/>
          </a:solidFill>
        </p:spPr>
      </p:pic>
      <p:pic>
        <p:nvPicPr>
          <p:cNvPr id="61451" name="Picture 11" descr="Female_bisexuality_symbol"/>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219078">
            <a:off x="7667625" y="669925"/>
            <a:ext cx="1223963" cy="1030288"/>
          </a:xfrm>
          <a:prstGeom prst="rect">
            <a:avLst/>
          </a:prstGeom>
          <a:solidFill>
            <a:schemeClr val="tx1"/>
          </a:solidFill>
        </p:spPr>
      </p:pic>
      <p:pic>
        <p:nvPicPr>
          <p:cNvPr id="61452" name="Picture 12" descr="Gender-Symbol_Neutrois_dark_transparent_Background"/>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928960">
            <a:off x="4859338" y="3789363"/>
            <a:ext cx="1008062" cy="1008062"/>
          </a:xfrm>
          <a:prstGeom prst="rect">
            <a:avLst/>
          </a:prstGeom>
          <a:solidFill>
            <a:schemeClr val="tx1"/>
          </a:solidFill>
        </p:spPr>
      </p:pic>
      <p:pic>
        <p:nvPicPr>
          <p:cNvPr id="61453" name="Picture 13" descr="Gender-Symbol_Hermaphrodite_Androgyne_Female_Appearance_dark_transparent_Background"/>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1575744">
            <a:off x="3708400" y="5157788"/>
            <a:ext cx="1008063" cy="1008062"/>
          </a:xfrm>
          <a:prstGeom prst="rect">
            <a:avLst/>
          </a:prstGeom>
          <a:solidFill>
            <a:schemeClr val="tx1"/>
          </a:solidFill>
        </p:spPr>
      </p:pic>
      <p:pic>
        <p:nvPicPr>
          <p:cNvPr id="61454" name="Picture 14" descr="Gender-Symbol_Intersex_Alternative_dark_transparent_Background"/>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1174783">
            <a:off x="2124075" y="5229225"/>
            <a:ext cx="1152525" cy="1152525"/>
          </a:xfrm>
          <a:prstGeom prst="rect">
            <a:avLst/>
          </a:prstGeom>
          <a:solidFill>
            <a:schemeClr val="tx1"/>
          </a:solidFill>
        </p:spPr>
      </p:pic>
      <p:pic>
        <p:nvPicPr>
          <p:cNvPr id="61455" name="Picture 15" descr="Gender-Symbol_Questioning_dark_transparent_Background"/>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rot="1258852">
            <a:off x="179388" y="3573463"/>
            <a:ext cx="1152525" cy="1152525"/>
          </a:xfrm>
          <a:prstGeom prst="rect">
            <a:avLst/>
          </a:prstGeom>
          <a:solidFill>
            <a:schemeClr val="tx1"/>
          </a:solidFill>
        </p:spPr>
      </p:pic>
      <p:pic>
        <p:nvPicPr>
          <p:cNvPr id="61456" name="Picture 16" descr="Gender-Symbol_Hermaphrodite_Androgyne_dark_transparent_Background"/>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rot="-986571">
            <a:off x="179388" y="2060575"/>
            <a:ext cx="1152525" cy="1152525"/>
          </a:xfrm>
          <a:prstGeom prst="rect">
            <a:avLst/>
          </a:prstGeom>
          <a:solidFill>
            <a:schemeClr val="tx1"/>
          </a:solidFill>
        </p:spPr>
      </p:pic>
      <p:pic>
        <p:nvPicPr>
          <p:cNvPr id="61457" name="Picture 17" descr="683px-Female_homosexuality_symbol"/>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rot="1298222">
            <a:off x="4643438" y="476250"/>
            <a:ext cx="1042987" cy="1152525"/>
          </a:xfrm>
          <a:prstGeom prst="rect">
            <a:avLst/>
          </a:prstGeom>
          <a:solidFill>
            <a:schemeClr val="tx1"/>
          </a:solidFill>
        </p:spPr>
      </p:pic>
      <p:pic>
        <p:nvPicPr>
          <p:cNvPr id="61458" name="Picture 18" descr="696px-Male_homosexuality_symbol"/>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rot="-1034366">
            <a:off x="3059113" y="555625"/>
            <a:ext cx="1152525" cy="1001713"/>
          </a:xfrm>
          <a:prstGeom prst="rect">
            <a:avLst/>
          </a:prstGeom>
          <a:solidFill>
            <a:schemeClr val="tx1"/>
          </a:solidFill>
        </p:spPr>
      </p:pic>
      <p:pic>
        <p:nvPicPr>
          <p:cNvPr id="61459" name="Picture 19" descr="720px-Heterosexuality_symbol"/>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rot="-1749860">
            <a:off x="7524750" y="4652963"/>
            <a:ext cx="1016000" cy="1122362"/>
          </a:xfrm>
          <a:prstGeom prst="rect">
            <a:avLst/>
          </a:prstGeom>
          <a:solidFill>
            <a:schemeClr val="tx1"/>
          </a:solidFill>
        </p:spPr>
      </p:pic>
      <p:pic>
        <p:nvPicPr>
          <p:cNvPr id="61460" name="Picture 20" descr="1020px-Sexual_orientation_-_4_symbols"/>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rot="634426">
            <a:off x="6156325" y="3933825"/>
            <a:ext cx="1368425" cy="998538"/>
          </a:xfrm>
          <a:prstGeom prst="rect">
            <a:avLst/>
          </a:prstGeom>
          <a:solidFill>
            <a:schemeClr val="tx1"/>
          </a:solidFill>
        </p:spPr>
      </p:pic>
      <p:pic>
        <p:nvPicPr>
          <p:cNvPr id="61461" name="Picture 21" descr="50px-Mars_symbol"/>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rot="-1197993">
            <a:off x="179388" y="692150"/>
            <a:ext cx="1081087" cy="1081088"/>
          </a:xfrm>
          <a:prstGeom prst="rect">
            <a:avLst/>
          </a:prstGeom>
          <a:solidFill>
            <a:schemeClr val="tx1"/>
          </a:solidFill>
        </p:spPr>
      </p:pic>
      <p:pic>
        <p:nvPicPr>
          <p:cNvPr id="61462" name="Picture 22" descr="50px-Mercury_symbol"/>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rot="-1532149">
            <a:off x="7885113" y="3357563"/>
            <a:ext cx="1042987" cy="1042987"/>
          </a:xfrm>
          <a:prstGeom prst="rect">
            <a:avLst/>
          </a:prstGeom>
          <a:solidFill>
            <a:schemeClr val="tx1"/>
          </a:solidFill>
        </p:spPr>
      </p:pic>
      <p:pic>
        <p:nvPicPr>
          <p:cNvPr id="61463" name="Picture 23" descr="75px-Eris_symbol_variant"/>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rot="1527439">
            <a:off x="684213" y="5516563"/>
            <a:ext cx="935037" cy="935037"/>
          </a:xfrm>
          <a:prstGeom prst="rect">
            <a:avLst/>
          </a:prstGeom>
          <a:solidFill>
            <a:schemeClr val="tx1"/>
          </a:solidFill>
        </p:spPr>
      </p:pic>
      <p:pic>
        <p:nvPicPr>
          <p:cNvPr id="61464" name="Picture 24" descr="75px-Venus_symbol"/>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rot="1058188">
            <a:off x="1619250" y="547688"/>
            <a:ext cx="1081088" cy="1081087"/>
          </a:xfrm>
          <a:prstGeom prst="rect">
            <a:avLst/>
          </a:prstGeom>
          <a:solidFill>
            <a:schemeClr val="tx1"/>
          </a:solidFill>
          <a:ln w="9525">
            <a:solidFill>
              <a:schemeClr val="tx1"/>
            </a:solidFill>
            <a:miter lim="800000"/>
            <a:headEnd/>
            <a:tailEnd/>
          </a:ln>
        </p:spPr>
      </p:pic>
      <p:pic>
        <p:nvPicPr>
          <p:cNvPr id="61465" name="Picture 25" descr="180px-Neuter_symbol"/>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rot="1228928">
            <a:off x="8101013" y="4797425"/>
            <a:ext cx="692150" cy="1152525"/>
          </a:xfrm>
          <a:prstGeom prst="rect">
            <a:avLst/>
          </a:prstGeom>
          <a:solidFill>
            <a:schemeClr val="tx1"/>
          </a:solidFill>
        </p:spPr>
      </p:pic>
      <p:pic>
        <p:nvPicPr>
          <p:cNvPr id="61466" name="Picture 26" descr="250px-Gendersign"/>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rot="-839883">
            <a:off x="7812088" y="1916113"/>
            <a:ext cx="1028700" cy="1152525"/>
          </a:xfrm>
          <a:prstGeom prst="rect">
            <a:avLst/>
          </a:prstGeom>
          <a:solidFill>
            <a:schemeClr val="tx1"/>
          </a:solidFill>
        </p:spPr>
      </p:pic>
      <p:pic>
        <p:nvPicPr>
          <p:cNvPr id="61467" name="Picture 27" descr="250px-Gendersign-none"/>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rot="404622">
            <a:off x="4859338" y="5589588"/>
            <a:ext cx="987425" cy="1106487"/>
          </a:xfrm>
          <a:prstGeom prst="rect">
            <a:avLst/>
          </a:prstGeom>
          <a:solidFill>
            <a:schemeClr val="tx1"/>
          </a:solidFill>
        </p:spPr>
      </p:pic>
      <p:pic>
        <p:nvPicPr>
          <p:cNvPr id="61468" name="Picture 28" descr="397px-Genderneutral_symbol"/>
          <p:cNvPicPr>
            <a:picLocks noChangeAspect="1" noChangeArrowheads="1"/>
          </p:cNvPicPr>
          <p:nvPr/>
        </p:nvPicPr>
        <p:blipFill>
          <a:blip r:embed="rId22" cstate="print">
            <a:extLst>
              <a:ext uri="{28A0092B-C50C-407E-A947-70E740481C1C}">
                <a14:useLocalDpi xmlns:a14="http://schemas.microsoft.com/office/drawing/2010/main" val="0"/>
              </a:ext>
            </a:extLst>
          </a:blip>
          <a:srcRect/>
          <a:stretch>
            <a:fillRect/>
          </a:stretch>
        </p:blipFill>
        <p:spPr bwMode="auto">
          <a:xfrm rot="-588181">
            <a:off x="6072188" y="5392738"/>
            <a:ext cx="1223962" cy="885825"/>
          </a:xfrm>
          <a:prstGeom prst="rect">
            <a:avLst/>
          </a:prstGeom>
          <a:noFill/>
          <a:extLst>
            <a:ext uri="{909E8E84-426E-40DD-AFC4-6F175D3DCCD1}">
              <a14:hiddenFill xmlns:a14="http://schemas.microsoft.com/office/drawing/2010/main">
                <a:solidFill>
                  <a:srgbClr val="FFFFFF"/>
                </a:solidFill>
              </a14:hiddenFill>
            </a:ext>
          </a:extLst>
        </p:spPr>
      </p:pic>
      <p:pic>
        <p:nvPicPr>
          <p:cNvPr id="61469" name="Picture 29" descr="Male_bisexuality_symbol"/>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rot="456968">
            <a:off x="6156325" y="547688"/>
            <a:ext cx="1152525" cy="1009650"/>
          </a:xfrm>
          <a:prstGeom prst="rect">
            <a:avLst/>
          </a:prstGeom>
          <a:solidFill>
            <a:schemeClr val="tx1"/>
          </a:solidFill>
        </p:spPr>
      </p:pic>
      <p:sp>
        <p:nvSpPr>
          <p:cNvPr id="61470" name="Rectangle 30"/>
          <p:cNvSpPr>
            <a:spLocks noGrp="1" noChangeArrowheads="1"/>
          </p:cNvSpPr>
          <p:nvPr>
            <p:ph type="title"/>
          </p:nvPr>
        </p:nvSpPr>
        <p:spPr>
          <a:xfrm>
            <a:off x="0" y="1844675"/>
            <a:ext cx="9144000" cy="3240088"/>
          </a:xfrm>
          <a:solidFill>
            <a:srgbClr val="CC0000"/>
          </a:solidFill>
          <a:ln/>
        </p:spPr>
        <p:txBody>
          <a:bodyPr/>
          <a:lstStyle/>
          <a:p>
            <a:r>
              <a:rPr lang="de-DE" altLang="de-DE" sz="6600" b="1">
                <a:solidFill>
                  <a:srgbClr val="FFFF00"/>
                </a:solidFill>
                <a:effectLst/>
              </a:rPr>
              <a:t>Gender</a:t>
            </a:r>
            <a:r>
              <a:rPr lang="de-DE" altLang="de-DE" b="1">
                <a:solidFill>
                  <a:srgbClr val="FFFF00"/>
                </a:solidFill>
                <a:effectLst/>
              </a:rPr>
              <a:t/>
            </a:r>
            <a:br>
              <a:rPr lang="de-DE" altLang="de-DE" b="1">
                <a:solidFill>
                  <a:srgbClr val="FFFF00"/>
                </a:solidFill>
                <a:effectLst/>
              </a:rPr>
            </a:br>
            <a:r>
              <a:rPr lang="de-DE" altLang="de-DE" b="1">
                <a:solidFill>
                  <a:srgbClr val="FFFF00"/>
                </a:solidFill>
                <a:effectLst/>
              </a:rPr>
              <a:t>Das größte Umerziehungsprogramm </a:t>
            </a:r>
            <a:br>
              <a:rPr lang="de-DE" altLang="de-DE" b="1">
                <a:solidFill>
                  <a:srgbClr val="FFFF00"/>
                </a:solidFill>
                <a:effectLst/>
              </a:rPr>
            </a:br>
            <a:r>
              <a:rPr lang="de-DE" altLang="de-DE" b="1">
                <a:solidFill>
                  <a:srgbClr val="FFFF00"/>
                </a:solidFill>
                <a:effectLst/>
              </a:rPr>
              <a:t>auf der Welt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470"/>
                                        </p:tgtEl>
                                        <p:attrNameLst>
                                          <p:attrName>style.visibility</p:attrName>
                                        </p:attrNameLst>
                                      </p:cBhvr>
                                      <p:to>
                                        <p:strVal val="visible"/>
                                      </p:to>
                                    </p:set>
                                    <p:animEffect transition="in" filter="checkerboard(across)">
                                      <p:cBhvr>
                                        <p:cTn id="7" dur="500"/>
                                        <p:tgtEl>
                                          <p:spTgt spid="614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132138" y="588963"/>
            <a:ext cx="3024187" cy="679450"/>
          </a:xfrm>
          <a:solidFill>
            <a:srgbClr val="A50021"/>
          </a:solidFill>
          <a:ln w="38100">
            <a:solidFill>
              <a:schemeClr val="tx1"/>
            </a:solidFill>
            <a:miter lim="800000"/>
            <a:headEnd/>
            <a:tailEnd/>
          </a:ln>
        </p:spPr>
        <p:txBody>
          <a:bodyPr/>
          <a:lstStyle/>
          <a:p>
            <a:r>
              <a:rPr lang="de-DE" altLang="de-DE" sz="2400" b="1">
                <a:solidFill>
                  <a:schemeClr val="tx1"/>
                </a:solidFill>
                <a:effectLst/>
                <a:latin typeface="Tahoma" panose="020B0604030504040204" pitchFamily="34" charset="0"/>
              </a:rPr>
              <a:t>Feminismus</a:t>
            </a:r>
          </a:p>
        </p:txBody>
      </p:sp>
      <p:pic>
        <p:nvPicPr>
          <p:cNvPr id="16387" name="Picture 3" descr="File:Hubertine Auclert 1910 (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1682750"/>
            <a:ext cx="2800350" cy="4495800"/>
          </a:xfrm>
          <a:prstGeom prst="rect">
            <a:avLst/>
          </a:prstGeom>
          <a:noFill/>
          <a:extLst>
            <a:ext uri="{909E8E84-426E-40DD-AFC4-6F175D3DCCD1}">
              <a14:hiddenFill xmlns:a14="http://schemas.microsoft.com/office/drawing/2010/main">
                <a:solidFill>
                  <a:srgbClr val="FFFFFF"/>
                </a:solidFill>
              </a14:hiddenFill>
            </a:ext>
          </a:extLst>
        </p:spPr>
      </p:pic>
      <p:sp>
        <p:nvSpPr>
          <p:cNvPr id="16388" name="Rectangle 4"/>
          <p:cNvSpPr>
            <a:spLocks noChangeArrowheads="1"/>
          </p:cNvSpPr>
          <p:nvPr/>
        </p:nvSpPr>
        <p:spPr bwMode="auto">
          <a:xfrm>
            <a:off x="468313" y="6148388"/>
            <a:ext cx="27352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de-DE" altLang="de-DE" sz="1400" b="1"/>
              <a:t>Hubertine Auclert 1848-1914</a:t>
            </a:r>
          </a:p>
        </p:txBody>
      </p:sp>
      <p:sp>
        <p:nvSpPr>
          <p:cNvPr id="16389" name="Rectangle 5"/>
          <p:cNvSpPr>
            <a:spLocks noChangeArrowheads="1"/>
          </p:cNvSpPr>
          <p:nvPr/>
        </p:nvSpPr>
        <p:spPr bwMode="auto">
          <a:xfrm>
            <a:off x="4510088" y="1550988"/>
            <a:ext cx="4064000" cy="114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47610" anchor="ctr">
            <a:spAutoFit/>
          </a:bodyPr>
          <a:lstStyle/>
          <a:p>
            <a:r>
              <a:rPr lang="de-DE" altLang="de-DE" b="1"/>
              <a:t>Erste Welle des Feminismus (1918)</a:t>
            </a:r>
          </a:p>
          <a:p>
            <a:r>
              <a:rPr lang="de-DE" altLang="de-DE"/>
              <a:t>Einführung des </a:t>
            </a:r>
            <a:r>
              <a:rPr lang="de-DE" altLang="de-DE" b="1">
                <a:solidFill>
                  <a:srgbClr val="FFFF00"/>
                </a:solidFill>
              </a:rPr>
              <a:t>Frauenwahlrechts</a:t>
            </a:r>
            <a:r>
              <a:rPr lang="de-DE" altLang="de-DE"/>
              <a:t> und </a:t>
            </a:r>
          </a:p>
          <a:p>
            <a:r>
              <a:rPr lang="de-DE" altLang="de-DE"/>
              <a:t>Teilhabe an der politischen Macht. </a:t>
            </a:r>
            <a:endParaRPr lang="de-DE" altLang="de-DE" b="1"/>
          </a:p>
          <a:p>
            <a:pPr eaLnBrk="0" hangingPunct="0"/>
            <a:endParaRPr lang="de-DE" altLang="de-DE"/>
          </a:p>
        </p:txBody>
      </p:sp>
      <p:sp>
        <p:nvSpPr>
          <p:cNvPr id="16390" name="Rectangle 6"/>
          <p:cNvSpPr>
            <a:spLocks noChangeArrowheads="1"/>
          </p:cNvSpPr>
          <p:nvPr/>
        </p:nvSpPr>
        <p:spPr bwMode="auto">
          <a:xfrm>
            <a:off x="4572000" y="2787650"/>
            <a:ext cx="4248150" cy="114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47610" anchor="ctr">
            <a:spAutoFit/>
          </a:bodyPr>
          <a:lstStyle/>
          <a:p>
            <a:r>
              <a:rPr lang="de-DE" altLang="de-DE" b="1"/>
              <a:t>Zweite Welle des Feminismus (1970)</a:t>
            </a:r>
          </a:p>
          <a:p>
            <a:r>
              <a:rPr lang="de-DE" altLang="de-DE"/>
              <a:t>Die </a:t>
            </a:r>
            <a:r>
              <a:rPr lang="de-DE" altLang="de-DE" b="1">
                <a:solidFill>
                  <a:srgbClr val="FFFF00"/>
                </a:solidFill>
              </a:rPr>
              <a:t>Selbstbestimmung über die weibli-che Sexualität</a:t>
            </a:r>
            <a:r>
              <a:rPr lang="de-DE" altLang="de-DE"/>
              <a:t> wurde zum zentralen Thema. </a:t>
            </a:r>
          </a:p>
        </p:txBody>
      </p:sp>
      <p:sp>
        <p:nvSpPr>
          <p:cNvPr id="16391" name="Rectangle 7"/>
          <p:cNvSpPr>
            <a:spLocks noChangeArrowheads="1"/>
          </p:cNvSpPr>
          <p:nvPr/>
        </p:nvSpPr>
        <p:spPr bwMode="auto">
          <a:xfrm>
            <a:off x="4572000" y="4502150"/>
            <a:ext cx="4248150"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47610" anchor="ctr">
            <a:spAutoFit/>
          </a:bodyPr>
          <a:lstStyle/>
          <a:p>
            <a:r>
              <a:rPr lang="de-DE" altLang="de-DE" b="1"/>
              <a:t>Dritte Welle des Feminismus (1975)</a:t>
            </a:r>
          </a:p>
          <a:p>
            <a:r>
              <a:rPr lang="de-DE" altLang="de-DE"/>
              <a:t>seit 1975 </a:t>
            </a:r>
            <a:r>
              <a:rPr lang="de-DE" altLang="de-DE" b="1">
                <a:solidFill>
                  <a:srgbClr val="FFFF00"/>
                </a:solidFill>
              </a:rPr>
              <a:t>Weltfrauenkonferenzen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6387"/>
                                        </p:tgtEl>
                                        <p:attrNameLst>
                                          <p:attrName>style.visibility</p:attrName>
                                        </p:attrNameLst>
                                      </p:cBhvr>
                                      <p:to>
                                        <p:strVal val="visible"/>
                                      </p:to>
                                    </p:set>
                                    <p:animEffect transition="in" filter="blinds(horizontal)">
                                      <p:cBhvr>
                                        <p:cTn id="7" dur="500"/>
                                        <p:tgtEl>
                                          <p:spTgt spid="1638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6388"/>
                                        </p:tgtEl>
                                        <p:attrNameLst>
                                          <p:attrName>style.visibility</p:attrName>
                                        </p:attrNameLst>
                                      </p:cBhvr>
                                      <p:to>
                                        <p:strVal val="visible"/>
                                      </p:to>
                                    </p:set>
                                    <p:animEffect transition="in" filter="blinds(horizontal)">
                                      <p:cBhvr>
                                        <p:cTn id="10" dur="500"/>
                                        <p:tgtEl>
                                          <p:spTgt spid="1638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6389"/>
                                        </p:tgtEl>
                                        <p:attrNameLst>
                                          <p:attrName>style.visibility</p:attrName>
                                        </p:attrNameLst>
                                      </p:cBhvr>
                                      <p:to>
                                        <p:strVal val="visible"/>
                                      </p:to>
                                    </p:set>
                                    <p:animEffect transition="in" filter="blinds(horizontal)">
                                      <p:cBhvr>
                                        <p:cTn id="15" dur="500"/>
                                        <p:tgtEl>
                                          <p:spTgt spid="1638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6390"/>
                                        </p:tgtEl>
                                        <p:attrNameLst>
                                          <p:attrName>style.visibility</p:attrName>
                                        </p:attrNameLst>
                                      </p:cBhvr>
                                      <p:to>
                                        <p:strVal val="visible"/>
                                      </p:to>
                                    </p:set>
                                    <p:animEffect transition="in" filter="blinds(horizontal)">
                                      <p:cBhvr>
                                        <p:cTn id="20" dur="500"/>
                                        <p:tgtEl>
                                          <p:spTgt spid="1639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6391"/>
                                        </p:tgtEl>
                                        <p:attrNameLst>
                                          <p:attrName>style.visibility</p:attrName>
                                        </p:attrNameLst>
                                      </p:cBhvr>
                                      <p:to>
                                        <p:strVal val="visible"/>
                                      </p:to>
                                    </p:set>
                                    <p:animEffect transition="in" filter="blinds(horizontal)">
                                      <p:cBhvr>
                                        <p:cTn id="25" dur="500"/>
                                        <p:tgtEl>
                                          <p:spTgt spid="163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p:bldP spid="16389" grpId="0"/>
      <p:bldP spid="16390" grpId="0"/>
      <p:bldP spid="1639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557213"/>
            <a:ext cx="8229600" cy="1143000"/>
          </a:xfrm>
        </p:spPr>
        <p:txBody>
          <a:bodyPr/>
          <a:lstStyle/>
          <a:p>
            <a:r>
              <a:rPr lang="de-DE" altLang="de-DE" sz="3400" b="1">
                <a:solidFill>
                  <a:srgbClr val="E3ED15"/>
                </a:solidFill>
              </a:rPr>
              <a:t>Shulamith Firestone (1944-2012)</a:t>
            </a:r>
            <a:br>
              <a:rPr lang="de-DE" altLang="de-DE" sz="3400" b="1">
                <a:solidFill>
                  <a:srgbClr val="E3ED15"/>
                </a:solidFill>
              </a:rPr>
            </a:br>
            <a:r>
              <a:rPr lang="de-DE" altLang="de-DE" sz="2300" b="1">
                <a:solidFill>
                  <a:srgbClr val="E3ED15"/>
                </a:solidFill>
              </a:rPr>
              <a:t>in: „Frauenbefreiung und sexuelle Revolution“ 1974 </a:t>
            </a:r>
          </a:p>
        </p:txBody>
      </p:sp>
      <p:sp>
        <p:nvSpPr>
          <p:cNvPr id="18435" name="Rectangle 3"/>
          <p:cNvSpPr>
            <a:spLocks noGrp="1" noChangeArrowheads="1"/>
          </p:cNvSpPr>
          <p:nvPr>
            <p:ph type="body" sz="half" idx="1"/>
          </p:nvPr>
        </p:nvSpPr>
        <p:spPr>
          <a:xfrm>
            <a:off x="3348038" y="2420938"/>
            <a:ext cx="5400675" cy="2520950"/>
          </a:xfrm>
        </p:spPr>
        <p:txBody>
          <a:bodyPr/>
          <a:lstStyle/>
          <a:p>
            <a:pPr algn="ctr">
              <a:buFontTx/>
              <a:buNone/>
            </a:pPr>
            <a:r>
              <a:rPr lang="de-DE" altLang="de-DE" sz="1800"/>
              <a:t>„</a:t>
            </a:r>
            <a:r>
              <a:rPr lang="de-DE" altLang="de-DE" sz="1800" b="1"/>
              <a:t>Die feministische Revolution darf nicht einfach auf die Beseitigung männlicher Privilegien, sondern </a:t>
            </a:r>
          </a:p>
          <a:p>
            <a:pPr algn="ctr">
              <a:buFontTx/>
              <a:buNone/>
            </a:pPr>
            <a:r>
              <a:rPr lang="de-DE" altLang="de-DE" sz="1800" b="1" u="sng">
                <a:solidFill>
                  <a:srgbClr val="E3ED15"/>
                </a:solidFill>
              </a:rPr>
              <a:t>muss auf die Beseitigung des Geschlechtsunterschiedes selbst zielen</a:t>
            </a:r>
            <a:r>
              <a:rPr lang="de-DE" altLang="de-DE" sz="1800" b="1">
                <a:solidFill>
                  <a:srgbClr val="E3ED15"/>
                </a:solidFill>
              </a:rPr>
              <a:t>:</a:t>
            </a:r>
            <a:r>
              <a:rPr lang="de-DE" altLang="de-DE" sz="1800" b="1"/>
              <a:t> </a:t>
            </a:r>
          </a:p>
          <a:p>
            <a:pPr algn="ctr">
              <a:buFontTx/>
              <a:buNone/>
            </a:pPr>
            <a:r>
              <a:rPr lang="de-DE" altLang="de-DE" sz="1800" b="1">
                <a:solidFill>
                  <a:srgbClr val="E3ED15"/>
                </a:solidFill>
              </a:rPr>
              <a:t>Genitale Unterschiede zwischen den Geschlechtern hätten dann keine gesellschaftliche Bedeutung mehr.“</a:t>
            </a:r>
          </a:p>
        </p:txBody>
      </p:sp>
      <p:pic>
        <p:nvPicPr>
          <p:cNvPr id="18436" name="Picture 4" descr="ku-xlarge"/>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0" y="2709863"/>
            <a:ext cx="3251200" cy="1828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blinds(horizontal)">
                                      <p:cBhvr>
                                        <p:cTn id="7" dur="500"/>
                                        <p:tgtEl>
                                          <p:spTgt spid="18434"/>
                                        </p:tgtEl>
                                      </p:cBhvr>
                                    </p:animEffect>
                                  </p:childTnLst>
                                </p:cTn>
                              </p:par>
                              <p:par>
                                <p:cTn id="8" presetID="3" presetClass="entr" presetSubtype="10" fill="hold" nodeType="withEffect">
                                  <p:stCondLst>
                                    <p:cond delay="0"/>
                                  </p:stCondLst>
                                  <p:childTnLst>
                                    <p:set>
                                      <p:cBhvr>
                                        <p:cTn id="9" dur="1" fill="hold">
                                          <p:stCondLst>
                                            <p:cond delay="0"/>
                                          </p:stCondLst>
                                        </p:cTn>
                                        <p:tgtEl>
                                          <p:spTgt spid="18436"/>
                                        </p:tgtEl>
                                        <p:attrNameLst>
                                          <p:attrName>style.visibility</p:attrName>
                                        </p:attrNameLst>
                                      </p:cBhvr>
                                      <p:to>
                                        <p:strVal val="visible"/>
                                      </p:to>
                                    </p:set>
                                    <p:animEffect transition="in" filter="blinds(horizontal)">
                                      <p:cBhvr>
                                        <p:cTn id="10" dur="500"/>
                                        <p:tgtEl>
                                          <p:spTgt spid="1843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 presetClass="entr" presetSubtype="10" fill="hold" nodeType="clickEffect">
                                  <p:stCondLst>
                                    <p:cond delay="0"/>
                                  </p:stCondLst>
                                  <p:childTnLst>
                                    <p:set>
                                      <p:cBhvr>
                                        <p:cTn id="14" dur="1" fill="hold">
                                          <p:stCondLst>
                                            <p:cond delay="0"/>
                                          </p:stCondLst>
                                        </p:cTn>
                                        <p:tgtEl>
                                          <p:spTgt spid="18435">
                                            <p:txEl>
                                              <p:pRg st="0" end="0"/>
                                            </p:txEl>
                                          </p:spTgt>
                                        </p:tgtEl>
                                        <p:attrNameLst>
                                          <p:attrName>style.visibility</p:attrName>
                                        </p:attrNameLst>
                                      </p:cBhvr>
                                      <p:to>
                                        <p:strVal val="visible"/>
                                      </p:to>
                                    </p:set>
                                    <p:animEffect transition="in" filter="checkerboard(across)">
                                      <p:cBhvr>
                                        <p:cTn id="15" dur="500"/>
                                        <p:tgtEl>
                                          <p:spTgt spid="18435">
                                            <p:txEl>
                                              <p:pRg st="0" end="0"/>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18435">
                                            <p:txEl>
                                              <p:pRg st="1" end="1"/>
                                            </p:txEl>
                                          </p:spTgt>
                                        </p:tgtEl>
                                        <p:attrNameLst>
                                          <p:attrName>style.visibility</p:attrName>
                                        </p:attrNameLst>
                                      </p:cBhvr>
                                      <p:to>
                                        <p:strVal val="visible"/>
                                      </p:to>
                                    </p:set>
                                    <p:animEffect transition="in" filter="checkerboard(across)">
                                      <p:cBhvr>
                                        <p:cTn id="18" dur="500"/>
                                        <p:tgtEl>
                                          <p:spTgt spid="18435">
                                            <p:txEl>
                                              <p:pRg st="1" end="1"/>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18435">
                                            <p:txEl>
                                              <p:pRg st="2" end="2"/>
                                            </p:txEl>
                                          </p:spTgt>
                                        </p:tgtEl>
                                        <p:attrNameLst>
                                          <p:attrName>style.visibility</p:attrName>
                                        </p:attrNameLst>
                                      </p:cBhvr>
                                      <p:to>
                                        <p:strVal val="visible"/>
                                      </p:to>
                                    </p:set>
                                    <p:animEffect transition="in" filter="checkerboard(across)">
                                      <p:cBhvr>
                                        <p:cTn id="21" dur="5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692275" y="549275"/>
            <a:ext cx="5472113" cy="1655763"/>
          </a:xfrm>
        </p:spPr>
        <p:txBody>
          <a:bodyPr/>
          <a:lstStyle/>
          <a:p>
            <a:r>
              <a:rPr lang="de-DE" altLang="de-DE" sz="3400" b="1">
                <a:solidFill>
                  <a:srgbClr val="E3ED15"/>
                </a:solidFill>
              </a:rPr>
              <a:t>Simone de Beauvoir</a:t>
            </a:r>
            <a:br>
              <a:rPr lang="de-DE" altLang="de-DE" sz="3400" b="1">
                <a:solidFill>
                  <a:srgbClr val="E3ED15"/>
                </a:solidFill>
              </a:rPr>
            </a:br>
            <a:r>
              <a:rPr lang="de-DE" altLang="de-DE" sz="3400" b="1">
                <a:solidFill>
                  <a:srgbClr val="E3ED15"/>
                </a:solidFill>
              </a:rPr>
              <a:t>1908-1986                            </a:t>
            </a:r>
            <a:r>
              <a:rPr lang="de-DE" altLang="de-DE" sz="2300" b="1">
                <a:solidFill>
                  <a:srgbClr val="E3ED15"/>
                </a:solidFill>
              </a:rPr>
              <a:t>in:</a:t>
            </a:r>
            <a:r>
              <a:rPr lang="de-DE" altLang="de-DE" sz="3400" b="1">
                <a:solidFill>
                  <a:srgbClr val="E3ED15"/>
                </a:solidFill>
              </a:rPr>
              <a:t> </a:t>
            </a:r>
            <a:r>
              <a:rPr lang="de-DE" altLang="de-DE" sz="2300" b="1">
                <a:solidFill>
                  <a:srgbClr val="E3ED15"/>
                </a:solidFill>
              </a:rPr>
              <a:t>„Das andere Geschlecht“ (1949)</a:t>
            </a:r>
            <a:r>
              <a:rPr lang="de-DE" altLang="de-DE"/>
              <a:t> </a:t>
            </a:r>
          </a:p>
        </p:txBody>
      </p:sp>
      <p:pic>
        <p:nvPicPr>
          <p:cNvPr id="15363" name="Picture 3" descr="Simone-de-Beauvoir-285x300"/>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79388" y="2276475"/>
            <a:ext cx="1844675" cy="1943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5364" name="Picture 4" descr="sartre%2By%2Bsimone%2Bde%2Bbeauvoi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0" y="4437063"/>
            <a:ext cx="3348038" cy="2033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5365" name="Rectangle 5"/>
          <p:cNvSpPr>
            <a:spLocks noChangeArrowheads="1"/>
          </p:cNvSpPr>
          <p:nvPr/>
        </p:nvSpPr>
        <p:spPr bwMode="auto">
          <a:xfrm>
            <a:off x="3492500" y="4811713"/>
            <a:ext cx="5400675" cy="1425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12696" rIns="0" bIns="39675" anchor="ctr">
            <a:spAutoFit/>
          </a:bodyPr>
          <a:lstStyle/>
          <a:p>
            <a:pPr algn="ctr"/>
            <a:r>
              <a:rPr lang="de-DE" altLang="de-DE" b="1">
                <a:latin typeface="Tahoma" panose="020B0604030504040204" pitchFamily="34" charset="0"/>
              </a:rPr>
              <a:t>„Man kommt nicht als Frau zur Welt, man wird es… Keine biologische, psychische oder ökonomische Bestimmung </a:t>
            </a:r>
            <a:r>
              <a:rPr lang="de-DE" altLang="de-DE" b="1">
                <a:solidFill>
                  <a:srgbClr val="E3ED15"/>
                </a:solidFill>
                <a:latin typeface="Tahoma" panose="020B0604030504040204" pitchFamily="34" charset="0"/>
              </a:rPr>
              <a:t>legt die Gestalt fest, die der weibliche Mensch in der Gesellschaft einnimmt.“</a:t>
            </a:r>
            <a:r>
              <a:rPr lang="de-DE" altLang="de-DE" b="1">
                <a:latin typeface="Tahoma" panose="020B0604030504040204" pitchFamily="34" charset="0"/>
              </a:rPr>
              <a:t> </a:t>
            </a:r>
            <a:r>
              <a:rPr lang="de-DE" altLang="de-DE">
                <a:latin typeface="Tahoma" panose="020B0604030504040204" pitchFamily="34" charset="0"/>
              </a:rPr>
              <a:t> </a:t>
            </a:r>
          </a:p>
        </p:txBody>
      </p:sp>
      <p:sp>
        <p:nvSpPr>
          <p:cNvPr id="15366" name="Rectangle 6"/>
          <p:cNvSpPr>
            <a:spLocks noChangeArrowheads="1"/>
          </p:cNvSpPr>
          <p:nvPr/>
        </p:nvSpPr>
        <p:spPr bwMode="auto">
          <a:xfrm>
            <a:off x="2268538" y="2693988"/>
            <a:ext cx="6875462"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buFontTx/>
              <a:buChar char="-"/>
            </a:pPr>
            <a:r>
              <a:rPr lang="de-DE" altLang="de-DE">
                <a:latin typeface="Tahoma" panose="020B0604030504040204" pitchFamily="34" charset="0"/>
              </a:rPr>
              <a:t> </a:t>
            </a:r>
            <a:r>
              <a:rPr lang="de-DE" altLang="de-DE" sz="2000" b="1">
                <a:latin typeface="Tahoma" panose="020B0604030504040204" pitchFamily="34" charset="0"/>
              </a:rPr>
              <a:t>lehnt die Ehe als "beschränkende Verbürgerlichung</a:t>
            </a:r>
          </a:p>
          <a:p>
            <a:r>
              <a:rPr lang="de-DE" altLang="de-DE" sz="2000" b="1">
                <a:latin typeface="Tahoma" panose="020B0604030504040204" pitchFamily="34" charset="0"/>
              </a:rPr>
              <a:t>  und </a:t>
            </a:r>
            <a:r>
              <a:rPr lang="de-DE" altLang="de-DE" sz="2000" b="1">
                <a:solidFill>
                  <a:srgbClr val="FFFF00"/>
                </a:solidFill>
                <a:latin typeface="Tahoma" panose="020B0604030504040204" pitchFamily="34" charset="0"/>
              </a:rPr>
              <a:t>institutionalisierte Einmischung des Staates in</a:t>
            </a:r>
          </a:p>
          <a:p>
            <a:r>
              <a:rPr lang="de-DE" altLang="de-DE" sz="2000" b="1">
                <a:solidFill>
                  <a:srgbClr val="FFFF00"/>
                </a:solidFill>
                <a:latin typeface="Tahoma" panose="020B0604030504040204" pitchFamily="34" charset="0"/>
              </a:rPr>
              <a:t>  Privatangelegenheiten</a:t>
            </a:r>
            <a:r>
              <a:rPr lang="de-DE" altLang="de-DE" sz="2000" b="1">
                <a:latin typeface="Tahoma" panose="020B0604030504040204" pitchFamily="34" charset="0"/>
              </a:rPr>
              <a:t>" ab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366"/>
                                        </p:tgtEl>
                                        <p:attrNameLst>
                                          <p:attrName>style.visibility</p:attrName>
                                        </p:attrNameLst>
                                      </p:cBhvr>
                                      <p:to>
                                        <p:strVal val="visible"/>
                                      </p:to>
                                    </p:set>
                                    <p:animEffect transition="in" filter="checkerboard(across)">
                                      <p:cBhvr>
                                        <p:cTn id="7" dur="500"/>
                                        <p:tgtEl>
                                          <p:spTgt spid="153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5365"/>
                                        </p:tgtEl>
                                        <p:attrNameLst>
                                          <p:attrName>style.visibility</p:attrName>
                                        </p:attrNameLst>
                                      </p:cBhvr>
                                      <p:to>
                                        <p:strVal val="visible"/>
                                      </p:to>
                                    </p:set>
                                    <p:animEffect transition="in" filter="checkerboard(across)">
                                      <p:cBhvr>
                                        <p:cTn id="12" dur="500"/>
                                        <p:tgtEl>
                                          <p:spTgt spid="153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p:bldP spid="1536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560388"/>
            <a:ext cx="8229600" cy="1139825"/>
          </a:xfrm>
        </p:spPr>
        <p:txBody>
          <a:bodyPr/>
          <a:lstStyle/>
          <a:p>
            <a:r>
              <a:rPr lang="de-DE" altLang="de-DE" sz="4000" b="1">
                <a:solidFill>
                  <a:srgbClr val="E3ED15"/>
                </a:solidFill>
              </a:rPr>
              <a:t>Alice Schwarzer (geb. 1942) </a:t>
            </a:r>
            <a:br>
              <a:rPr lang="de-DE" altLang="de-DE" sz="4000" b="1">
                <a:solidFill>
                  <a:srgbClr val="E3ED15"/>
                </a:solidFill>
              </a:rPr>
            </a:br>
            <a:r>
              <a:rPr lang="de-DE" altLang="de-DE" sz="2300" b="1">
                <a:solidFill>
                  <a:srgbClr val="E3ED15"/>
                </a:solidFill>
              </a:rPr>
              <a:t>in: „Die neue Weiblichkeit“</a:t>
            </a:r>
          </a:p>
        </p:txBody>
      </p:sp>
      <p:sp>
        <p:nvSpPr>
          <p:cNvPr id="19459" name="Rectangle 3"/>
          <p:cNvSpPr>
            <a:spLocks noGrp="1" noChangeArrowheads="1"/>
          </p:cNvSpPr>
          <p:nvPr>
            <p:ph type="body" sz="half" idx="1"/>
          </p:nvPr>
        </p:nvSpPr>
        <p:spPr>
          <a:xfrm>
            <a:off x="2843213" y="2751138"/>
            <a:ext cx="5770562" cy="1757362"/>
          </a:xfrm>
        </p:spPr>
        <p:txBody>
          <a:bodyPr/>
          <a:lstStyle/>
          <a:p>
            <a:pPr algn="ctr">
              <a:buFontTx/>
              <a:buNone/>
            </a:pPr>
            <a:r>
              <a:rPr lang="de-DE" altLang="de-DE" sz="1600"/>
              <a:t>„</a:t>
            </a:r>
            <a:r>
              <a:rPr lang="de-DE" altLang="de-DE" sz="1600" b="1">
                <a:solidFill>
                  <a:srgbClr val="E3ED15"/>
                </a:solidFill>
              </a:rPr>
              <a:t>Die Universalistinnen</a:t>
            </a:r>
            <a:r>
              <a:rPr lang="de-DE" altLang="de-DE" sz="1600"/>
              <a:t> (im Ggs. zu den Differentialistinnen/</a:t>
            </a:r>
          </a:p>
          <a:p>
            <a:pPr algn="ctr">
              <a:buFontTx/>
              <a:buNone/>
            </a:pPr>
            <a:r>
              <a:rPr lang="de-DE" altLang="de-DE" sz="1600"/>
              <a:t>Biologistinnen) glauben an </a:t>
            </a:r>
            <a:r>
              <a:rPr lang="de-DE" altLang="de-DE" sz="1600" b="1">
                <a:solidFill>
                  <a:srgbClr val="E3ED15"/>
                </a:solidFill>
              </a:rPr>
              <a:t>eine ursprüngliche und erstrebenswerte </a:t>
            </a:r>
            <a:r>
              <a:rPr lang="de-DE" altLang="de-DE" sz="1600" b="1" u="sng">
                <a:solidFill>
                  <a:srgbClr val="E3ED15"/>
                </a:solidFill>
              </a:rPr>
              <a:t>Gleichheit</a:t>
            </a:r>
            <a:r>
              <a:rPr lang="de-DE" altLang="de-DE" sz="1600" b="1">
                <a:solidFill>
                  <a:srgbClr val="E3ED15"/>
                </a:solidFill>
              </a:rPr>
              <a:t> der Geschlechter</a:t>
            </a:r>
            <a:r>
              <a:rPr lang="de-DE" altLang="de-DE" sz="1600"/>
              <a:t> (und damit aller Menschen). Woraus sich zwangsläufig ergibt: Wenn </a:t>
            </a:r>
            <a:r>
              <a:rPr lang="de-DE" altLang="de-DE" sz="1600" b="1">
                <a:solidFill>
                  <a:srgbClr val="E3ED15"/>
                </a:solidFill>
              </a:rPr>
              <a:t>alle Menschen von Geburt aus gleich sind</a:t>
            </a:r>
            <a:r>
              <a:rPr lang="de-DE" altLang="de-DE" sz="1600"/>
              <a:t>, so sind auch die Menschenrechte unteilbar.“</a:t>
            </a:r>
          </a:p>
        </p:txBody>
      </p:sp>
      <p:pic>
        <p:nvPicPr>
          <p:cNvPr id="19460" name="Picture 4" descr="3680-or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79388" y="2636838"/>
            <a:ext cx="1917700" cy="2087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checkerboard(across)">
                                      <p:cBhvr>
                                        <p:cTn id="7" dur="500"/>
                                        <p:tgtEl>
                                          <p:spTgt spid="19459">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9459">
                                            <p:txEl>
                                              <p:pRg st="1" end="1"/>
                                            </p:txEl>
                                          </p:spTgt>
                                        </p:tgtEl>
                                        <p:attrNameLst>
                                          <p:attrName>style.visibility</p:attrName>
                                        </p:attrNameLst>
                                      </p:cBhvr>
                                      <p:to>
                                        <p:strVal val="visible"/>
                                      </p:to>
                                    </p:set>
                                    <p:animEffect transition="in" filter="checkerboard(across)">
                                      <p:cBhvr>
                                        <p:cTn id="10" dur="500"/>
                                        <p:tgtEl>
                                          <p:spTgt spid="194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555875" y="693738"/>
            <a:ext cx="5843588" cy="2303462"/>
          </a:xfrm>
        </p:spPr>
        <p:txBody>
          <a:bodyPr/>
          <a:lstStyle/>
          <a:p>
            <a:r>
              <a:rPr lang="de-DE" altLang="de-DE" sz="3000" b="1">
                <a:solidFill>
                  <a:srgbClr val="E3ED15"/>
                </a:solidFill>
              </a:rPr>
              <a:t>Judith Butler, geb. 1956</a:t>
            </a:r>
            <a:br>
              <a:rPr lang="de-DE" altLang="de-DE" sz="3000" b="1">
                <a:solidFill>
                  <a:srgbClr val="E3ED15"/>
                </a:solidFill>
              </a:rPr>
            </a:br>
            <a:r>
              <a:rPr lang="de-DE" altLang="de-DE" sz="3000" b="1">
                <a:solidFill>
                  <a:srgbClr val="E3ED15"/>
                </a:solidFill>
              </a:rPr>
              <a:t>Professorin für Philosophie, Rhetorik und Komparistik</a:t>
            </a:r>
            <a:r>
              <a:rPr lang="de-DE" altLang="de-DE" sz="3400" b="1">
                <a:solidFill>
                  <a:srgbClr val="E3ED15"/>
                </a:solidFill>
              </a:rPr>
              <a:t/>
            </a:r>
            <a:br>
              <a:rPr lang="de-DE" altLang="de-DE" sz="3400" b="1">
                <a:solidFill>
                  <a:srgbClr val="E3ED15"/>
                </a:solidFill>
              </a:rPr>
            </a:br>
            <a:r>
              <a:rPr lang="de-DE" altLang="de-DE" sz="2300" b="1">
                <a:solidFill>
                  <a:srgbClr val="E3ED15"/>
                </a:solidFill>
              </a:rPr>
              <a:t>„Gender Trouble“ (1990)</a:t>
            </a:r>
            <a:br>
              <a:rPr lang="de-DE" altLang="de-DE" sz="2300" b="1">
                <a:solidFill>
                  <a:srgbClr val="E3ED15"/>
                </a:solidFill>
              </a:rPr>
            </a:br>
            <a:r>
              <a:rPr lang="de-DE" altLang="de-DE" sz="2300" b="1">
                <a:solidFill>
                  <a:srgbClr val="E3ED15"/>
                </a:solidFill>
              </a:rPr>
              <a:t>dt.: „Das Unbehagen der Geschlechter“ (2003)</a:t>
            </a:r>
          </a:p>
        </p:txBody>
      </p:sp>
      <p:pic>
        <p:nvPicPr>
          <p:cNvPr id="20483" name="Picture 3" descr="220px-Judith_Butler_(2011)_cropped"/>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0825" y="692150"/>
            <a:ext cx="1776413" cy="2447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484" name="Rectangle 4"/>
          <p:cNvSpPr>
            <a:spLocks noChangeArrowheads="1"/>
          </p:cNvSpPr>
          <p:nvPr/>
        </p:nvSpPr>
        <p:spPr bwMode="auto">
          <a:xfrm>
            <a:off x="179388" y="3111500"/>
            <a:ext cx="85693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buFontTx/>
              <a:buChar char="-"/>
            </a:pPr>
            <a:r>
              <a:rPr lang="de-DE" altLang="de-DE" sz="1600" b="1">
                <a:latin typeface="Tahoma" panose="020B0604030504040204" pitchFamily="34" charset="0"/>
              </a:rPr>
              <a:t> </a:t>
            </a:r>
            <a:r>
              <a:rPr lang="de-DE" altLang="de-DE" b="1">
                <a:latin typeface="Tahoma" panose="020B0604030504040204" pitchFamily="34" charset="0"/>
              </a:rPr>
              <a:t>Kritik am Identitäts- und Subjektbegriff, Kritik an einem normativen</a:t>
            </a:r>
          </a:p>
          <a:p>
            <a:r>
              <a:rPr lang="de-DE" altLang="de-DE" b="1">
                <a:latin typeface="Tahoma" panose="020B0604030504040204" pitchFamily="34" charset="0"/>
              </a:rPr>
              <a:t>  Geschlecht und einem heterosexuellen Zwangsbild </a:t>
            </a:r>
          </a:p>
        </p:txBody>
      </p:sp>
      <p:sp>
        <p:nvSpPr>
          <p:cNvPr id="20485" name="Rectangle 5"/>
          <p:cNvSpPr>
            <a:spLocks noChangeArrowheads="1"/>
          </p:cNvSpPr>
          <p:nvPr/>
        </p:nvSpPr>
        <p:spPr bwMode="auto">
          <a:xfrm>
            <a:off x="179388" y="3860800"/>
            <a:ext cx="36671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de-DE" altLang="de-DE">
                <a:latin typeface="Tahoma" panose="020B0604030504040204" pitchFamily="34" charset="0"/>
              </a:rPr>
              <a:t>-</a:t>
            </a:r>
            <a:r>
              <a:rPr lang="de-DE" altLang="de-DE" b="1">
                <a:latin typeface="Tahoma" panose="020B0604030504040204" pitchFamily="34" charset="0"/>
              </a:rPr>
              <a:t> begründet die Queer-Theorie</a:t>
            </a:r>
          </a:p>
        </p:txBody>
      </p:sp>
      <p:sp>
        <p:nvSpPr>
          <p:cNvPr id="20486" name="Rectangle 6"/>
          <p:cNvSpPr>
            <a:spLocks noChangeArrowheads="1"/>
          </p:cNvSpPr>
          <p:nvPr/>
        </p:nvSpPr>
        <p:spPr bwMode="auto">
          <a:xfrm>
            <a:off x="179388" y="4437063"/>
            <a:ext cx="8856662" cy="201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de-DE" altLang="de-DE" b="1">
                <a:latin typeface="Tahoma" panose="020B0604030504040204" pitchFamily="34" charset="0"/>
              </a:rPr>
              <a:t>Das ‚biologische Geschlecht‘ ist ein </a:t>
            </a:r>
            <a:r>
              <a:rPr lang="de-DE" altLang="de-DE" b="1" u="sng">
                <a:solidFill>
                  <a:srgbClr val="E3ED15"/>
                </a:solidFill>
                <a:latin typeface="Tahoma" panose="020B0604030504040204" pitchFamily="34" charset="0"/>
              </a:rPr>
              <a:t>ideales Konstrukt</a:t>
            </a:r>
            <a:r>
              <a:rPr lang="de-DE" altLang="de-DE" b="1">
                <a:latin typeface="Tahoma" panose="020B0604030504040204" pitchFamily="34" charset="0"/>
              </a:rPr>
              <a:t>, </a:t>
            </a:r>
            <a:r>
              <a:rPr lang="de-DE" altLang="de-DE" b="1" u="sng">
                <a:solidFill>
                  <a:srgbClr val="E3ED15"/>
                </a:solidFill>
                <a:latin typeface="Tahoma" panose="020B0604030504040204" pitchFamily="34" charset="0"/>
              </a:rPr>
              <a:t>das mit der Zeit zwangsweise materialisiert</a:t>
            </a:r>
            <a:r>
              <a:rPr lang="de-DE" altLang="de-DE" b="1">
                <a:latin typeface="Tahoma" panose="020B0604030504040204" pitchFamily="34" charset="0"/>
              </a:rPr>
              <a:t> wird. Es ist </a:t>
            </a:r>
            <a:r>
              <a:rPr lang="de-DE" altLang="de-DE" b="1">
                <a:solidFill>
                  <a:srgbClr val="E3ED15"/>
                </a:solidFill>
                <a:latin typeface="Tahoma" panose="020B0604030504040204" pitchFamily="34" charset="0"/>
              </a:rPr>
              <a:t>nicht eine schlichte Tatsache</a:t>
            </a:r>
            <a:r>
              <a:rPr lang="de-DE" altLang="de-DE" b="1">
                <a:latin typeface="Tahoma" panose="020B0604030504040204" pitchFamily="34" charset="0"/>
              </a:rPr>
              <a:t> oder ein </a:t>
            </a:r>
            <a:r>
              <a:rPr lang="de-DE" altLang="de-DE" b="1">
                <a:solidFill>
                  <a:srgbClr val="E3ED15"/>
                </a:solidFill>
                <a:latin typeface="Tahoma" panose="020B0604030504040204" pitchFamily="34" charset="0"/>
              </a:rPr>
              <a:t>statischer Zustand</a:t>
            </a:r>
            <a:r>
              <a:rPr lang="de-DE" altLang="de-DE" b="1">
                <a:latin typeface="Tahoma" panose="020B0604030504040204" pitchFamily="34" charset="0"/>
              </a:rPr>
              <a:t> </a:t>
            </a:r>
            <a:r>
              <a:rPr lang="de-DE" altLang="de-DE" b="1">
                <a:solidFill>
                  <a:srgbClr val="E3ED15"/>
                </a:solidFill>
                <a:latin typeface="Tahoma" panose="020B0604030504040204" pitchFamily="34" charset="0"/>
              </a:rPr>
              <a:t>eines Körpers</a:t>
            </a:r>
            <a:r>
              <a:rPr lang="de-DE" altLang="de-DE" b="1">
                <a:latin typeface="Tahoma" panose="020B0604030504040204" pitchFamily="34" charset="0"/>
              </a:rPr>
              <a:t>, sondern ein </a:t>
            </a:r>
            <a:r>
              <a:rPr lang="de-DE" altLang="de-DE" b="1">
                <a:solidFill>
                  <a:srgbClr val="E3ED15"/>
                </a:solidFill>
                <a:latin typeface="Tahoma" panose="020B0604030504040204" pitchFamily="34" charset="0"/>
              </a:rPr>
              <a:t>Prozess, bei dem regulierende Normen das ‚biologische Geschlecht‘ materialisieren</a:t>
            </a:r>
            <a:r>
              <a:rPr lang="de-DE" altLang="de-DE" b="1">
                <a:latin typeface="Tahoma" panose="020B0604030504040204" pitchFamily="34" charset="0"/>
              </a:rPr>
              <a:t> und diese Materialisierung durch eine erzwungene </a:t>
            </a:r>
            <a:r>
              <a:rPr lang="de-DE" altLang="de-DE" b="1">
                <a:solidFill>
                  <a:srgbClr val="E3ED15"/>
                </a:solidFill>
                <a:latin typeface="Tahoma" panose="020B0604030504040204" pitchFamily="34" charset="0"/>
              </a:rPr>
              <a:t>ständige</a:t>
            </a:r>
            <a:r>
              <a:rPr lang="de-DE" altLang="de-DE" b="1">
                <a:latin typeface="Tahoma" panose="020B0604030504040204" pitchFamily="34" charset="0"/>
              </a:rPr>
              <a:t> Wiederholung jener Normen … erzielen.“</a:t>
            </a:r>
          </a:p>
          <a:p>
            <a:r>
              <a:rPr lang="de-DE" altLang="de-DE" b="1" i="1">
                <a:latin typeface="Tahoma" panose="020B0604030504040204" pitchFamily="34" charset="0"/>
              </a:rPr>
              <a:t>In: „Körper von Gewicht. Die diskursiven Grenzen des Geschlechts“, 1995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484"/>
                                        </p:tgtEl>
                                        <p:attrNameLst>
                                          <p:attrName>style.visibility</p:attrName>
                                        </p:attrNameLst>
                                      </p:cBhvr>
                                      <p:to>
                                        <p:strVal val="visible"/>
                                      </p:to>
                                    </p:set>
                                    <p:animEffect transition="in" filter="checkerboard(across)">
                                      <p:cBhvr>
                                        <p:cTn id="7" dur="500"/>
                                        <p:tgtEl>
                                          <p:spTgt spid="20484"/>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20485"/>
                                        </p:tgtEl>
                                        <p:attrNameLst>
                                          <p:attrName>style.visibility</p:attrName>
                                        </p:attrNameLst>
                                      </p:cBhvr>
                                      <p:to>
                                        <p:strVal val="visible"/>
                                      </p:to>
                                    </p:set>
                                    <p:animEffect transition="in" filter="checkerboard(across)">
                                      <p:cBhvr>
                                        <p:cTn id="10" dur="500"/>
                                        <p:tgtEl>
                                          <p:spTgt spid="20485"/>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20486"/>
                                        </p:tgtEl>
                                        <p:attrNameLst>
                                          <p:attrName>style.visibility</p:attrName>
                                        </p:attrNameLst>
                                      </p:cBhvr>
                                      <p:to>
                                        <p:strVal val="visible"/>
                                      </p:to>
                                    </p:set>
                                    <p:animEffect transition="in" filter="checkerboard(across)">
                                      <p:cBhvr>
                                        <p:cTn id="13" dur="500"/>
                                        <p:tgtEl>
                                          <p:spTgt spid="204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p:bldP spid="20485" grpId="0"/>
      <p:bldP spid="2048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sz="half" idx="1"/>
          </p:nvPr>
        </p:nvSpPr>
        <p:spPr>
          <a:xfrm>
            <a:off x="2698750" y="1773238"/>
            <a:ext cx="6337300" cy="3960812"/>
          </a:xfrm>
        </p:spPr>
        <p:txBody>
          <a:bodyPr/>
          <a:lstStyle/>
          <a:p>
            <a:pPr algn="ctr">
              <a:lnSpc>
                <a:spcPct val="80000"/>
              </a:lnSpc>
              <a:buFontTx/>
              <a:buNone/>
            </a:pPr>
            <a:r>
              <a:rPr lang="de-DE" altLang="de-DE" sz="2400"/>
              <a:t>„Bei der Gender-Ideologie geht es um die</a:t>
            </a:r>
          </a:p>
          <a:p>
            <a:pPr algn="ctr">
              <a:lnSpc>
                <a:spcPct val="80000"/>
              </a:lnSpc>
              <a:buFontTx/>
              <a:buNone/>
            </a:pPr>
            <a:r>
              <a:rPr lang="de-DE" altLang="de-DE" sz="2400"/>
              <a:t>„</a:t>
            </a:r>
            <a:r>
              <a:rPr lang="de-DE" altLang="de-DE" sz="2400" b="1">
                <a:solidFill>
                  <a:srgbClr val="E3ED15"/>
                </a:solidFill>
              </a:rPr>
              <a:t>Entnaturalisierung von</a:t>
            </a:r>
          </a:p>
          <a:p>
            <a:pPr algn="ctr">
              <a:lnSpc>
                <a:spcPct val="80000"/>
              </a:lnSpc>
              <a:buFontTx/>
              <a:buNone/>
            </a:pPr>
            <a:r>
              <a:rPr lang="de-DE" altLang="de-DE" sz="2400" b="1">
                <a:solidFill>
                  <a:srgbClr val="E3ED15"/>
                </a:solidFill>
              </a:rPr>
              <a:t>Geschlecht…</a:t>
            </a:r>
            <a:r>
              <a:rPr lang="de-DE" altLang="de-DE" sz="2400" b="1"/>
              <a:t> </a:t>
            </a:r>
          </a:p>
          <a:p>
            <a:pPr algn="ctr">
              <a:lnSpc>
                <a:spcPct val="80000"/>
              </a:lnSpc>
              <a:buFontTx/>
              <a:buNone/>
            </a:pPr>
            <a:r>
              <a:rPr lang="de-DE" altLang="de-DE" sz="2400"/>
              <a:t>Ein solches Unterminieren ist radikal.</a:t>
            </a:r>
          </a:p>
          <a:p>
            <a:pPr algn="ctr">
              <a:lnSpc>
                <a:spcPct val="80000"/>
              </a:lnSpc>
              <a:buFontTx/>
              <a:buNone/>
            </a:pPr>
            <a:r>
              <a:rPr lang="de-DE" altLang="de-DE" sz="2400" b="1">
                <a:solidFill>
                  <a:srgbClr val="E3ED15"/>
                </a:solidFill>
              </a:rPr>
              <a:t>Denn was verunsichert uns mehr, als</a:t>
            </a:r>
          </a:p>
          <a:p>
            <a:pPr algn="ctr">
              <a:lnSpc>
                <a:spcPct val="80000"/>
              </a:lnSpc>
              <a:buFontTx/>
              <a:buNone/>
            </a:pPr>
            <a:r>
              <a:rPr lang="de-DE" altLang="de-DE" sz="2400" b="1">
                <a:solidFill>
                  <a:srgbClr val="E3ED15"/>
                </a:solidFill>
              </a:rPr>
              <a:t>den Menschen uns gegenüber nicht</a:t>
            </a:r>
          </a:p>
          <a:p>
            <a:pPr algn="ctr">
              <a:lnSpc>
                <a:spcPct val="80000"/>
              </a:lnSpc>
              <a:buFontTx/>
              <a:buNone/>
            </a:pPr>
            <a:r>
              <a:rPr lang="de-DE" altLang="de-DE" sz="2400" b="1">
                <a:solidFill>
                  <a:srgbClr val="E3ED15"/>
                </a:solidFill>
              </a:rPr>
              <a:t>eindeutig als Frau oder Mann</a:t>
            </a:r>
          </a:p>
          <a:p>
            <a:pPr algn="ctr">
              <a:lnSpc>
                <a:spcPct val="80000"/>
              </a:lnSpc>
              <a:buFontTx/>
              <a:buNone/>
            </a:pPr>
            <a:r>
              <a:rPr lang="de-DE" altLang="de-DE" sz="2400" b="1">
                <a:solidFill>
                  <a:srgbClr val="E3ED15"/>
                </a:solidFill>
              </a:rPr>
              <a:t>klassifizieren zu können.“</a:t>
            </a:r>
          </a:p>
          <a:p>
            <a:pPr>
              <a:lnSpc>
                <a:spcPct val="80000"/>
              </a:lnSpc>
              <a:buFontTx/>
              <a:buNone/>
            </a:pPr>
            <a:r>
              <a:rPr lang="de-DE" altLang="de-DE" sz="1400"/>
              <a:t>     </a:t>
            </a:r>
          </a:p>
          <a:p>
            <a:pPr>
              <a:lnSpc>
                <a:spcPct val="80000"/>
              </a:lnSpc>
              <a:buFontTx/>
              <a:buNone/>
            </a:pPr>
            <a:r>
              <a:rPr lang="de-DE" altLang="de-DE" sz="1400"/>
              <a:t>Degele, N., Anpassen oder unterminieren: Zum Verhältnis von Gender</a:t>
            </a:r>
          </a:p>
          <a:p>
            <a:pPr>
              <a:lnSpc>
                <a:spcPct val="80000"/>
              </a:lnSpc>
              <a:buFontTx/>
              <a:buNone/>
            </a:pPr>
            <a:r>
              <a:rPr lang="de-DE" altLang="de-DE" sz="1400"/>
              <a:t>Mainstreaming zu Gender Studies.</a:t>
            </a:r>
          </a:p>
          <a:p>
            <a:pPr>
              <a:lnSpc>
                <a:spcPct val="80000"/>
              </a:lnSpc>
              <a:buFontTx/>
              <a:buNone/>
            </a:pPr>
            <a:r>
              <a:rPr lang="de-DE" altLang="de-DE" sz="1400" u="sng">
                <a:hlinkClick r:id="rId2"/>
              </a:rPr>
              <a:t>www.soziologie.uni-freiburg.de/Personen </a:t>
            </a:r>
            <a:r>
              <a:rPr lang="de-DE" altLang="de-DE" sz="1400" u="sng">
                <a:solidFill>
                  <a:schemeClr val="hlink"/>
                </a:solidFill>
                <a:hlinkClick r:id="rId2"/>
              </a:rPr>
              <a:t>degele/material/pub/</a:t>
            </a:r>
            <a:r>
              <a:rPr lang="de-DE" altLang="de-DE" sz="1400" u="sng">
                <a:solidFill>
                  <a:schemeClr val="hlink"/>
                </a:solidFill>
              </a:rPr>
              <a:t>anpassen.</a:t>
            </a:r>
          </a:p>
        </p:txBody>
      </p:sp>
      <p:sp>
        <p:nvSpPr>
          <p:cNvPr id="27651" name="Rectangle 3"/>
          <p:cNvSpPr>
            <a:spLocks noChangeArrowheads="1"/>
          </p:cNvSpPr>
          <p:nvPr/>
        </p:nvSpPr>
        <p:spPr bwMode="auto">
          <a:xfrm>
            <a:off x="1458913" y="417513"/>
            <a:ext cx="6351587"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3200" b="1">
                <a:solidFill>
                  <a:srgbClr val="E3ED15"/>
                </a:solidFill>
                <a:effectLst>
                  <a:outerShdw blurRad="38100" dist="38100" dir="2700000" algn="tl">
                    <a:srgbClr val="000000"/>
                  </a:outerShdw>
                </a:effectLst>
                <a:latin typeface="Tahoma" panose="020B0604030504040204" pitchFamily="34" charset="0"/>
              </a:rPr>
              <a:t>Prof. Dr. phil Nina Degele</a:t>
            </a:r>
          </a:p>
          <a:p>
            <a:pPr algn="ctr"/>
            <a:r>
              <a:rPr lang="de-DE" altLang="de-DE" sz="3200" b="1">
                <a:solidFill>
                  <a:srgbClr val="E3ED15"/>
                </a:solidFill>
                <a:effectLst>
                  <a:outerShdw blurRad="38100" dist="38100" dir="2700000" algn="tl">
                    <a:srgbClr val="000000"/>
                  </a:outerShdw>
                </a:effectLst>
                <a:latin typeface="Tahoma" panose="020B0604030504040204" pitchFamily="34" charset="0"/>
              </a:rPr>
              <a:t>Soziologin an der Uni Freiburg</a:t>
            </a:r>
          </a:p>
        </p:txBody>
      </p:sp>
      <p:pic>
        <p:nvPicPr>
          <p:cNvPr id="27652" name="Picture 4" descr="degele_nina_m"/>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79388" y="2205038"/>
            <a:ext cx="2252662" cy="22526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651"/>
                                        </p:tgtEl>
                                        <p:attrNameLst>
                                          <p:attrName>style.visibility</p:attrName>
                                        </p:attrNameLst>
                                      </p:cBhvr>
                                      <p:to>
                                        <p:strVal val="visible"/>
                                      </p:to>
                                    </p:set>
                                    <p:animEffect transition="in" filter="blinds(horizontal)">
                                      <p:cBhvr>
                                        <p:cTn id="7" dur="500"/>
                                        <p:tgtEl>
                                          <p:spTgt spid="27651"/>
                                        </p:tgtEl>
                                      </p:cBhvr>
                                    </p:animEffect>
                                  </p:childTnLst>
                                </p:cTn>
                              </p:par>
                              <p:par>
                                <p:cTn id="8" presetID="3" presetClass="entr" presetSubtype="10" fill="hold" nodeType="withEffect">
                                  <p:stCondLst>
                                    <p:cond delay="0"/>
                                  </p:stCondLst>
                                  <p:childTnLst>
                                    <p:set>
                                      <p:cBhvr>
                                        <p:cTn id="9" dur="1" fill="hold">
                                          <p:stCondLst>
                                            <p:cond delay="0"/>
                                          </p:stCondLst>
                                        </p:cTn>
                                        <p:tgtEl>
                                          <p:spTgt spid="27652"/>
                                        </p:tgtEl>
                                        <p:attrNameLst>
                                          <p:attrName>style.visibility</p:attrName>
                                        </p:attrNameLst>
                                      </p:cBhvr>
                                      <p:to>
                                        <p:strVal val="visible"/>
                                      </p:to>
                                    </p:set>
                                    <p:animEffect transition="in" filter="blinds(horizontal)">
                                      <p:cBhvr>
                                        <p:cTn id="10" dur="500"/>
                                        <p:tgtEl>
                                          <p:spTgt spid="2765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 presetClass="entr" presetSubtype="10" fill="hold" nodeType="clickEffect">
                                  <p:stCondLst>
                                    <p:cond delay="0"/>
                                  </p:stCondLst>
                                  <p:childTnLst>
                                    <p:set>
                                      <p:cBhvr>
                                        <p:cTn id="14" dur="1" fill="hold">
                                          <p:stCondLst>
                                            <p:cond delay="0"/>
                                          </p:stCondLst>
                                        </p:cTn>
                                        <p:tgtEl>
                                          <p:spTgt spid="27650">
                                            <p:txEl>
                                              <p:pRg st="0" end="0"/>
                                            </p:txEl>
                                          </p:spTgt>
                                        </p:tgtEl>
                                        <p:attrNameLst>
                                          <p:attrName>style.visibility</p:attrName>
                                        </p:attrNameLst>
                                      </p:cBhvr>
                                      <p:to>
                                        <p:strVal val="visible"/>
                                      </p:to>
                                    </p:set>
                                    <p:animEffect transition="in" filter="checkerboard(across)">
                                      <p:cBhvr>
                                        <p:cTn id="15" dur="500"/>
                                        <p:tgtEl>
                                          <p:spTgt spid="27650">
                                            <p:txEl>
                                              <p:pRg st="0" end="0"/>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27650">
                                            <p:txEl>
                                              <p:pRg st="1" end="1"/>
                                            </p:txEl>
                                          </p:spTgt>
                                        </p:tgtEl>
                                        <p:attrNameLst>
                                          <p:attrName>style.visibility</p:attrName>
                                        </p:attrNameLst>
                                      </p:cBhvr>
                                      <p:to>
                                        <p:strVal val="visible"/>
                                      </p:to>
                                    </p:set>
                                    <p:animEffect transition="in" filter="checkerboard(across)">
                                      <p:cBhvr>
                                        <p:cTn id="18" dur="500"/>
                                        <p:tgtEl>
                                          <p:spTgt spid="27650">
                                            <p:txEl>
                                              <p:pRg st="1" end="1"/>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27650">
                                            <p:txEl>
                                              <p:pRg st="2" end="2"/>
                                            </p:txEl>
                                          </p:spTgt>
                                        </p:tgtEl>
                                        <p:attrNameLst>
                                          <p:attrName>style.visibility</p:attrName>
                                        </p:attrNameLst>
                                      </p:cBhvr>
                                      <p:to>
                                        <p:strVal val="visible"/>
                                      </p:to>
                                    </p:set>
                                    <p:animEffect transition="in" filter="checkerboard(across)">
                                      <p:cBhvr>
                                        <p:cTn id="21" dur="500"/>
                                        <p:tgtEl>
                                          <p:spTgt spid="27650">
                                            <p:txEl>
                                              <p:pRg st="2" end="2"/>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27650">
                                            <p:txEl>
                                              <p:pRg st="3" end="3"/>
                                            </p:txEl>
                                          </p:spTgt>
                                        </p:tgtEl>
                                        <p:attrNameLst>
                                          <p:attrName>style.visibility</p:attrName>
                                        </p:attrNameLst>
                                      </p:cBhvr>
                                      <p:to>
                                        <p:strVal val="visible"/>
                                      </p:to>
                                    </p:set>
                                    <p:animEffect transition="in" filter="checkerboard(across)">
                                      <p:cBhvr>
                                        <p:cTn id="24" dur="500"/>
                                        <p:tgtEl>
                                          <p:spTgt spid="27650">
                                            <p:txEl>
                                              <p:pRg st="3" end="3"/>
                                            </p:txEl>
                                          </p:spTgt>
                                        </p:tgtEl>
                                      </p:cBhvr>
                                    </p:animEffect>
                                  </p:childTnLst>
                                </p:cTn>
                              </p:par>
                              <p:par>
                                <p:cTn id="25" presetID="5" presetClass="entr" presetSubtype="10" fill="hold" nodeType="withEffect">
                                  <p:stCondLst>
                                    <p:cond delay="0"/>
                                  </p:stCondLst>
                                  <p:childTnLst>
                                    <p:set>
                                      <p:cBhvr>
                                        <p:cTn id="26" dur="1" fill="hold">
                                          <p:stCondLst>
                                            <p:cond delay="0"/>
                                          </p:stCondLst>
                                        </p:cTn>
                                        <p:tgtEl>
                                          <p:spTgt spid="27650">
                                            <p:txEl>
                                              <p:pRg st="4" end="4"/>
                                            </p:txEl>
                                          </p:spTgt>
                                        </p:tgtEl>
                                        <p:attrNameLst>
                                          <p:attrName>style.visibility</p:attrName>
                                        </p:attrNameLst>
                                      </p:cBhvr>
                                      <p:to>
                                        <p:strVal val="visible"/>
                                      </p:to>
                                    </p:set>
                                    <p:animEffect transition="in" filter="checkerboard(across)">
                                      <p:cBhvr>
                                        <p:cTn id="27" dur="500"/>
                                        <p:tgtEl>
                                          <p:spTgt spid="27650">
                                            <p:txEl>
                                              <p:pRg st="4" end="4"/>
                                            </p:txEl>
                                          </p:spTgt>
                                        </p:tgtEl>
                                      </p:cBhvr>
                                    </p:animEffect>
                                  </p:childTnLst>
                                </p:cTn>
                              </p:par>
                              <p:par>
                                <p:cTn id="28" presetID="5" presetClass="entr" presetSubtype="10" fill="hold" nodeType="withEffect">
                                  <p:stCondLst>
                                    <p:cond delay="0"/>
                                  </p:stCondLst>
                                  <p:childTnLst>
                                    <p:set>
                                      <p:cBhvr>
                                        <p:cTn id="29" dur="1" fill="hold">
                                          <p:stCondLst>
                                            <p:cond delay="0"/>
                                          </p:stCondLst>
                                        </p:cTn>
                                        <p:tgtEl>
                                          <p:spTgt spid="27650">
                                            <p:txEl>
                                              <p:pRg st="5" end="5"/>
                                            </p:txEl>
                                          </p:spTgt>
                                        </p:tgtEl>
                                        <p:attrNameLst>
                                          <p:attrName>style.visibility</p:attrName>
                                        </p:attrNameLst>
                                      </p:cBhvr>
                                      <p:to>
                                        <p:strVal val="visible"/>
                                      </p:to>
                                    </p:set>
                                    <p:animEffect transition="in" filter="checkerboard(across)">
                                      <p:cBhvr>
                                        <p:cTn id="30" dur="500"/>
                                        <p:tgtEl>
                                          <p:spTgt spid="27650">
                                            <p:txEl>
                                              <p:pRg st="5" end="5"/>
                                            </p:txEl>
                                          </p:spTgt>
                                        </p:tgtEl>
                                      </p:cBhvr>
                                    </p:animEffect>
                                  </p:childTnLst>
                                </p:cTn>
                              </p:par>
                              <p:par>
                                <p:cTn id="31" presetID="5" presetClass="entr" presetSubtype="10" fill="hold" nodeType="withEffect">
                                  <p:stCondLst>
                                    <p:cond delay="0"/>
                                  </p:stCondLst>
                                  <p:childTnLst>
                                    <p:set>
                                      <p:cBhvr>
                                        <p:cTn id="32" dur="1" fill="hold">
                                          <p:stCondLst>
                                            <p:cond delay="0"/>
                                          </p:stCondLst>
                                        </p:cTn>
                                        <p:tgtEl>
                                          <p:spTgt spid="27650">
                                            <p:txEl>
                                              <p:pRg st="6" end="6"/>
                                            </p:txEl>
                                          </p:spTgt>
                                        </p:tgtEl>
                                        <p:attrNameLst>
                                          <p:attrName>style.visibility</p:attrName>
                                        </p:attrNameLst>
                                      </p:cBhvr>
                                      <p:to>
                                        <p:strVal val="visible"/>
                                      </p:to>
                                    </p:set>
                                    <p:animEffect transition="in" filter="checkerboard(across)">
                                      <p:cBhvr>
                                        <p:cTn id="33" dur="500"/>
                                        <p:tgtEl>
                                          <p:spTgt spid="27650">
                                            <p:txEl>
                                              <p:pRg st="6" end="6"/>
                                            </p:txEl>
                                          </p:spTgt>
                                        </p:tgtEl>
                                      </p:cBhvr>
                                    </p:animEffect>
                                  </p:childTnLst>
                                </p:cTn>
                              </p:par>
                              <p:par>
                                <p:cTn id="34" presetID="5" presetClass="entr" presetSubtype="10" fill="hold" nodeType="withEffect">
                                  <p:stCondLst>
                                    <p:cond delay="0"/>
                                  </p:stCondLst>
                                  <p:childTnLst>
                                    <p:set>
                                      <p:cBhvr>
                                        <p:cTn id="35" dur="1" fill="hold">
                                          <p:stCondLst>
                                            <p:cond delay="0"/>
                                          </p:stCondLst>
                                        </p:cTn>
                                        <p:tgtEl>
                                          <p:spTgt spid="27650">
                                            <p:txEl>
                                              <p:pRg st="7" end="7"/>
                                            </p:txEl>
                                          </p:spTgt>
                                        </p:tgtEl>
                                        <p:attrNameLst>
                                          <p:attrName>style.visibility</p:attrName>
                                        </p:attrNameLst>
                                      </p:cBhvr>
                                      <p:to>
                                        <p:strVal val="visible"/>
                                      </p:to>
                                    </p:set>
                                    <p:animEffect transition="in" filter="checkerboard(across)">
                                      <p:cBhvr>
                                        <p:cTn id="36" dur="500"/>
                                        <p:tgtEl>
                                          <p:spTgt spid="27650">
                                            <p:txEl>
                                              <p:pRg st="7" end="7"/>
                                            </p:txEl>
                                          </p:spTgt>
                                        </p:tgtEl>
                                      </p:cBhvr>
                                    </p:animEffect>
                                  </p:childTnLst>
                                </p:cTn>
                              </p:par>
                              <p:par>
                                <p:cTn id="37" presetID="5" presetClass="entr" presetSubtype="10" fill="hold" nodeType="withEffect">
                                  <p:stCondLst>
                                    <p:cond delay="0"/>
                                  </p:stCondLst>
                                  <p:childTnLst>
                                    <p:set>
                                      <p:cBhvr>
                                        <p:cTn id="38" dur="1" fill="hold">
                                          <p:stCondLst>
                                            <p:cond delay="0"/>
                                          </p:stCondLst>
                                        </p:cTn>
                                        <p:tgtEl>
                                          <p:spTgt spid="27650">
                                            <p:txEl>
                                              <p:pRg st="8" end="8"/>
                                            </p:txEl>
                                          </p:spTgt>
                                        </p:tgtEl>
                                        <p:attrNameLst>
                                          <p:attrName>style.visibility</p:attrName>
                                        </p:attrNameLst>
                                      </p:cBhvr>
                                      <p:to>
                                        <p:strVal val="visible"/>
                                      </p:to>
                                    </p:set>
                                    <p:animEffect transition="in" filter="checkerboard(across)">
                                      <p:cBhvr>
                                        <p:cTn id="39" dur="500"/>
                                        <p:tgtEl>
                                          <p:spTgt spid="27650">
                                            <p:txEl>
                                              <p:pRg st="8" end="8"/>
                                            </p:txEl>
                                          </p:spTgt>
                                        </p:tgtEl>
                                      </p:cBhvr>
                                    </p:animEffect>
                                  </p:childTnLst>
                                </p:cTn>
                              </p:par>
                              <p:par>
                                <p:cTn id="40" presetID="5" presetClass="entr" presetSubtype="10" fill="hold" nodeType="withEffect">
                                  <p:stCondLst>
                                    <p:cond delay="0"/>
                                  </p:stCondLst>
                                  <p:childTnLst>
                                    <p:set>
                                      <p:cBhvr>
                                        <p:cTn id="41" dur="1" fill="hold">
                                          <p:stCondLst>
                                            <p:cond delay="0"/>
                                          </p:stCondLst>
                                        </p:cTn>
                                        <p:tgtEl>
                                          <p:spTgt spid="27650">
                                            <p:txEl>
                                              <p:pRg st="9" end="9"/>
                                            </p:txEl>
                                          </p:spTgt>
                                        </p:tgtEl>
                                        <p:attrNameLst>
                                          <p:attrName>style.visibility</p:attrName>
                                        </p:attrNameLst>
                                      </p:cBhvr>
                                      <p:to>
                                        <p:strVal val="visible"/>
                                      </p:to>
                                    </p:set>
                                    <p:animEffect transition="in" filter="checkerboard(across)">
                                      <p:cBhvr>
                                        <p:cTn id="42" dur="500"/>
                                        <p:tgtEl>
                                          <p:spTgt spid="27650">
                                            <p:txEl>
                                              <p:pRg st="9" end="9"/>
                                            </p:txEl>
                                          </p:spTgt>
                                        </p:tgtEl>
                                      </p:cBhvr>
                                    </p:animEffect>
                                  </p:childTnLst>
                                </p:cTn>
                              </p:par>
                              <p:par>
                                <p:cTn id="43" presetID="5" presetClass="entr" presetSubtype="10" fill="hold" nodeType="withEffect">
                                  <p:stCondLst>
                                    <p:cond delay="0"/>
                                  </p:stCondLst>
                                  <p:childTnLst>
                                    <p:set>
                                      <p:cBhvr>
                                        <p:cTn id="44" dur="1" fill="hold">
                                          <p:stCondLst>
                                            <p:cond delay="0"/>
                                          </p:stCondLst>
                                        </p:cTn>
                                        <p:tgtEl>
                                          <p:spTgt spid="27650">
                                            <p:txEl>
                                              <p:pRg st="10" end="10"/>
                                            </p:txEl>
                                          </p:spTgt>
                                        </p:tgtEl>
                                        <p:attrNameLst>
                                          <p:attrName>style.visibility</p:attrName>
                                        </p:attrNameLst>
                                      </p:cBhvr>
                                      <p:to>
                                        <p:strVal val="visible"/>
                                      </p:to>
                                    </p:set>
                                    <p:animEffect transition="in" filter="checkerboard(across)">
                                      <p:cBhvr>
                                        <p:cTn id="45" dur="500"/>
                                        <p:tgtEl>
                                          <p:spTgt spid="27650">
                                            <p:txEl>
                                              <p:pRg st="10" end="10"/>
                                            </p:txEl>
                                          </p:spTgt>
                                        </p:tgtEl>
                                      </p:cBhvr>
                                    </p:animEffect>
                                  </p:childTnLst>
                                </p:cTn>
                              </p:par>
                              <p:par>
                                <p:cTn id="46" presetID="5" presetClass="entr" presetSubtype="10" fill="hold" nodeType="withEffect">
                                  <p:stCondLst>
                                    <p:cond delay="0"/>
                                  </p:stCondLst>
                                  <p:childTnLst>
                                    <p:set>
                                      <p:cBhvr>
                                        <p:cTn id="47" dur="1" fill="hold">
                                          <p:stCondLst>
                                            <p:cond delay="0"/>
                                          </p:stCondLst>
                                        </p:cTn>
                                        <p:tgtEl>
                                          <p:spTgt spid="27650">
                                            <p:txEl>
                                              <p:pRg st="11" end="11"/>
                                            </p:txEl>
                                          </p:spTgt>
                                        </p:tgtEl>
                                        <p:attrNameLst>
                                          <p:attrName>style.visibility</p:attrName>
                                        </p:attrNameLst>
                                      </p:cBhvr>
                                      <p:to>
                                        <p:strVal val="visible"/>
                                      </p:to>
                                    </p:set>
                                    <p:animEffect transition="in" filter="checkerboard(across)">
                                      <p:cBhvr>
                                        <p:cTn id="48" dur="500"/>
                                        <p:tgtEl>
                                          <p:spTgt spid="27650">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link="rId2"/>
          <a:srcRect/>
          <a:tile tx="0" ty="0" sx="100000" sy="100000" flip="none" algn="tl"/>
        </a:blipFill>
        <a:effectLst/>
      </p:bgPr>
    </p:bg>
    <p:spTree>
      <p:nvGrpSpPr>
        <p:cNvPr id="1" name=""/>
        <p:cNvGrpSpPr/>
        <p:nvPr/>
      </p:nvGrpSpPr>
      <p:grpSpPr>
        <a:xfrm>
          <a:off x="0" y="0"/>
          <a:ext cx="0" cy="0"/>
          <a:chOff x="0" y="0"/>
          <a:chExt cx="0" cy="0"/>
        </a:xfrm>
      </p:grpSpPr>
      <p:sp>
        <p:nvSpPr>
          <p:cNvPr id="87042" name="Rectangle 2"/>
          <p:cNvSpPr>
            <a:spLocks noChangeArrowheads="1"/>
          </p:cNvSpPr>
          <p:nvPr/>
        </p:nvSpPr>
        <p:spPr bwMode="auto">
          <a:xfrm>
            <a:off x="146050" y="2925763"/>
            <a:ext cx="8997950" cy="641350"/>
          </a:xfrm>
          <a:prstGeom prst="rect">
            <a:avLst/>
          </a:prstGeom>
          <a:solidFill>
            <a:srgbClr val="00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b="1"/>
              <a:t>GM wurde erstmalig</a:t>
            </a:r>
            <a:r>
              <a:rPr lang="de-DE" altLang="de-DE"/>
              <a:t> </a:t>
            </a:r>
            <a:r>
              <a:rPr lang="de-DE" altLang="de-DE" b="1">
                <a:solidFill>
                  <a:schemeClr val="hlink"/>
                </a:solidFill>
              </a:rPr>
              <a:t>1984 auf der 3. UN-Weltfrauenkonferenz in Nairobi</a:t>
            </a:r>
            <a:r>
              <a:rPr lang="de-DE" altLang="de-DE"/>
              <a:t> </a:t>
            </a:r>
            <a:r>
              <a:rPr lang="de-DE" altLang="de-DE" b="1" u="sng">
                <a:solidFill>
                  <a:schemeClr val="hlink"/>
                </a:solidFill>
              </a:rPr>
              <a:t>diskutiert</a:t>
            </a:r>
          </a:p>
          <a:p>
            <a:pPr algn="ctr"/>
            <a:r>
              <a:rPr lang="de-DE" altLang="de-DE" b="1">
                <a:solidFill>
                  <a:schemeClr val="hlink"/>
                </a:solidFill>
              </a:rPr>
              <a:t>GM – eine politische Strategie</a:t>
            </a:r>
          </a:p>
        </p:txBody>
      </p:sp>
      <p:sp>
        <p:nvSpPr>
          <p:cNvPr id="87043" name="Rectangle 3"/>
          <p:cNvSpPr>
            <a:spLocks noChangeArrowheads="1"/>
          </p:cNvSpPr>
          <p:nvPr/>
        </p:nvSpPr>
        <p:spPr bwMode="auto">
          <a:xfrm>
            <a:off x="250825" y="3808413"/>
            <a:ext cx="8763000" cy="915987"/>
          </a:xfrm>
          <a:prstGeom prst="rect">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DE" altLang="de-DE" b="1"/>
              <a:t>GM wurde auf der </a:t>
            </a:r>
            <a:r>
              <a:rPr lang="de-DE" altLang="de-DE" b="1">
                <a:solidFill>
                  <a:schemeClr val="hlink"/>
                </a:solidFill>
              </a:rPr>
              <a:t>4. Weltfrauenkonferenz in Peking </a:t>
            </a:r>
            <a:r>
              <a:rPr lang="de-DE" altLang="de-DE" b="1" u="sng">
                <a:solidFill>
                  <a:schemeClr val="hlink"/>
                </a:solidFill>
              </a:rPr>
              <a:t>propagiert</a:t>
            </a:r>
          </a:p>
          <a:p>
            <a:pPr algn="ctr"/>
            <a:r>
              <a:rPr lang="de-DE" altLang="de-DE" b="1">
                <a:solidFill>
                  <a:schemeClr val="hlink"/>
                </a:solidFill>
              </a:rPr>
              <a:t>Leitprinzip der UN – Geschlechtergerechtigkeit – konstituierendes Element von Demokratie (189 Staaten unterzeichnen Aktionsplattform)</a:t>
            </a:r>
          </a:p>
        </p:txBody>
      </p:sp>
      <p:sp>
        <p:nvSpPr>
          <p:cNvPr id="87044" name="Rectangle 4"/>
          <p:cNvSpPr>
            <a:spLocks noChangeArrowheads="1"/>
          </p:cNvSpPr>
          <p:nvPr/>
        </p:nvSpPr>
        <p:spPr bwMode="auto">
          <a:xfrm>
            <a:off x="700088" y="4948238"/>
            <a:ext cx="7705725" cy="641350"/>
          </a:xfrm>
          <a:prstGeom prst="rect">
            <a:avLst/>
          </a:prstGeom>
          <a:solidFill>
            <a:srgbClr val="33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DE" altLang="de-DE" b="1"/>
              <a:t>Das Konzept des GM wird durch </a:t>
            </a:r>
            <a:r>
              <a:rPr lang="de-DE" altLang="de-DE" b="1">
                <a:solidFill>
                  <a:schemeClr val="hlink"/>
                </a:solidFill>
              </a:rPr>
              <a:t>den Amsterdamer Vertrag 1997/1999</a:t>
            </a:r>
            <a:r>
              <a:rPr lang="de-DE" altLang="de-DE" b="1"/>
              <a:t> zum offiziellen </a:t>
            </a:r>
            <a:r>
              <a:rPr lang="de-DE" altLang="de-DE" b="1">
                <a:solidFill>
                  <a:schemeClr val="hlink"/>
                </a:solidFill>
              </a:rPr>
              <a:t>Ziel der Gleichstellungspolitik der EU </a:t>
            </a:r>
            <a:r>
              <a:rPr lang="de-DE" altLang="de-DE" b="1" u="sng">
                <a:solidFill>
                  <a:schemeClr val="hlink"/>
                </a:solidFill>
              </a:rPr>
              <a:t>erklärt</a:t>
            </a:r>
          </a:p>
        </p:txBody>
      </p:sp>
      <p:sp>
        <p:nvSpPr>
          <p:cNvPr id="87047" name="Rectangle 7"/>
          <p:cNvSpPr>
            <a:spLocks noChangeArrowheads="1"/>
          </p:cNvSpPr>
          <p:nvPr/>
        </p:nvSpPr>
        <p:spPr bwMode="auto">
          <a:xfrm>
            <a:off x="217488" y="5843588"/>
            <a:ext cx="8742362" cy="825500"/>
          </a:xfrm>
          <a:prstGeom prst="rect">
            <a:avLst/>
          </a:prstGeom>
          <a:solidFill>
            <a:srgbClr val="33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de-DE" altLang="de-DE" sz="1600" b="1">
                <a:latin typeface="Tahoma" panose="020B0604030504040204" pitchFamily="34" charset="0"/>
              </a:rPr>
              <a:t>Kabinettbeschluss der Bundesregierung vom 23. Juni 1999: </a:t>
            </a:r>
          </a:p>
          <a:p>
            <a:pPr algn="ctr"/>
            <a:r>
              <a:rPr lang="de-DE" altLang="de-DE" sz="1600">
                <a:latin typeface="Tahoma" panose="020B0604030504040204" pitchFamily="34" charset="0"/>
              </a:rPr>
              <a:t>„Die </a:t>
            </a:r>
            <a:r>
              <a:rPr lang="de-DE" altLang="de-DE" sz="1600" b="1">
                <a:solidFill>
                  <a:schemeClr val="hlink"/>
                </a:solidFill>
                <a:latin typeface="Tahoma" panose="020B0604030504040204" pitchFamily="34" charset="0"/>
              </a:rPr>
              <a:t>Gleichstellung von Frauen und Männern als</a:t>
            </a:r>
            <a:r>
              <a:rPr lang="de-DE" altLang="de-DE" sz="1600">
                <a:latin typeface="Tahoma" panose="020B0604030504040204" pitchFamily="34" charset="0"/>
              </a:rPr>
              <a:t> </a:t>
            </a:r>
            <a:r>
              <a:rPr lang="de-DE" altLang="de-DE" sz="1600" b="1">
                <a:solidFill>
                  <a:schemeClr val="hlink"/>
                </a:solidFill>
                <a:latin typeface="Tahoma" panose="020B0604030504040204" pitchFamily="34" charset="0"/>
              </a:rPr>
              <a:t>durchgängiges Leitprinzip</a:t>
            </a:r>
            <a:r>
              <a:rPr lang="de-DE" altLang="de-DE" sz="1600">
                <a:latin typeface="Tahoma" panose="020B0604030504040204" pitchFamily="34" charset="0"/>
              </a:rPr>
              <a:t> der Bundesregierung soll mittels der </a:t>
            </a:r>
            <a:r>
              <a:rPr lang="de-DE" altLang="de-DE" sz="1600" b="1" u="sng">
                <a:solidFill>
                  <a:schemeClr val="hlink"/>
                </a:solidFill>
                <a:latin typeface="Tahoma" panose="020B0604030504040204" pitchFamily="34" charset="0"/>
              </a:rPr>
              <a:t>Strategie des Gender Mainstreaming</a:t>
            </a:r>
            <a:r>
              <a:rPr lang="de-DE" altLang="de-DE" sz="1600">
                <a:latin typeface="Tahoma" panose="020B0604030504040204" pitchFamily="34" charset="0"/>
              </a:rPr>
              <a:t> gefördert werden.“ </a:t>
            </a:r>
          </a:p>
        </p:txBody>
      </p:sp>
      <p:sp>
        <p:nvSpPr>
          <p:cNvPr id="87048" name="Text Box 8"/>
          <p:cNvSpPr txBox="1">
            <a:spLocks noChangeArrowheads="1"/>
          </p:cNvSpPr>
          <p:nvPr/>
        </p:nvSpPr>
        <p:spPr bwMode="auto">
          <a:xfrm>
            <a:off x="2268538" y="473075"/>
            <a:ext cx="46069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de-DE" altLang="de-DE" sz="3200" b="1">
                <a:solidFill>
                  <a:srgbClr val="FFFF00"/>
                </a:solidFill>
              </a:rPr>
              <a:t>Politischer Rückblick</a:t>
            </a:r>
          </a:p>
        </p:txBody>
      </p:sp>
      <p:sp>
        <p:nvSpPr>
          <p:cNvPr id="87049" name="Rectangle 9"/>
          <p:cNvSpPr>
            <a:spLocks noChangeArrowheads="1"/>
          </p:cNvSpPr>
          <p:nvPr/>
        </p:nvSpPr>
        <p:spPr bwMode="auto">
          <a:xfrm>
            <a:off x="2009775" y="1196975"/>
            <a:ext cx="5010150" cy="641350"/>
          </a:xfrm>
          <a:prstGeom prst="rect">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de-DE" altLang="de-DE" b="1">
                <a:solidFill>
                  <a:schemeClr val="hlink"/>
                </a:solidFill>
              </a:rPr>
              <a:t>Erste Weltfrauenkonferenz fand 1935</a:t>
            </a:r>
            <a:r>
              <a:rPr lang="de-DE" altLang="de-DE"/>
              <a:t> </a:t>
            </a:r>
          </a:p>
          <a:p>
            <a:pPr algn="ctr"/>
            <a:r>
              <a:rPr lang="de-DE" altLang="de-DE"/>
              <a:t>unter der Leitung Kemal Atatürk in Istanbul statt</a:t>
            </a:r>
          </a:p>
        </p:txBody>
      </p:sp>
      <p:sp>
        <p:nvSpPr>
          <p:cNvPr id="87050" name="Rectangle 10"/>
          <p:cNvSpPr>
            <a:spLocks noChangeArrowheads="1"/>
          </p:cNvSpPr>
          <p:nvPr/>
        </p:nvSpPr>
        <p:spPr bwMode="auto">
          <a:xfrm>
            <a:off x="392113" y="2060575"/>
            <a:ext cx="8426450" cy="641350"/>
          </a:xfrm>
          <a:prstGeom prst="rect">
            <a:avLst/>
          </a:prstGeom>
          <a:solidFill>
            <a:srgbClr val="00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de-DE" altLang="de-DE" b="1">
                <a:solidFill>
                  <a:schemeClr val="hlink"/>
                </a:solidFill>
              </a:rPr>
              <a:t>Erste UN-Weltfrauenkonferenz im ersten Internationalen Jahr der Frau 1975</a:t>
            </a:r>
            <a:r>
              <a:rPr lang="de-DE" altLang="de-DE"/>
              <a:t> </a:t>
            </a:r>
          </a:p>
          <a:p>
            <a:pPr algn="ctr"/>
            <a:r>
              <a:rPr lang="de-DE" altLang="de-DE"/>
              <a:t>in Mexiko-Stadt statt.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7049"/>
                                        </p:tgtEl>
                                        <p:attrNameLst>
                                          <p:attrName>style.visibility</p:attrName>
                                        </p:attrNameLst>
                                      </p:cBhvr>
                                      <p:to>
                                        <p:strVal val="visible"/>
                                      </p:to>
                                    </p:set>
                                    <p:animEffect transition="in" filter="blinds(horizontal)">
                                      <p:cBhvr>
                                        <p:cTn id="7" dur="500"/>
                                        <p:tgtEl>
                                          <p:spTgt spid="8704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7050"/>
                                        </p:tgtEl>
                                        <p:attrNameLst>
                                          <p:attrName>style.visibility</p:attrName>
                                        </p:attrNameLst>
                                      </p:cBhvr>
                                      <p:to>
                                        <p:strVal val="visible"/>
                                      </p:to>
                                    </p:set>
                                    <p:animEffect transition="in" filter="blinds(horizontal)">
                                      <p:cBhvr>
                                        <p:cTn id="12" dur="500"/>
                                        <p:tgtEl>
                                          <p:spTgt spid="8705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7042"/>
                                        </p:tgtEl>
                                        <p:attrNameLst>
                                          <p:attrName>style.visibility</p:attrName>
                                        </p:attrNameLst>
                                      </p:cBhvr>
                                      <p:to>
                                        <p:strVal val="visible"/>
                                      </p:to>
                                    </p:set>
                                    <p:animEffect transition="in" filter="blinds(horizontal)">
                                      <p:cBhvr>
                                        <p:cTn id="17" dur="500"/>
                                        <p:tgtEl>
                                          <p:spTgt spid="8704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7043"/>
                                        </p:tgtEl>
                                        <p:attrNameLst>
                                          <p:attrName>style.visibility</p:attrName>
                                        </p:attrNameLst>
                                      </p:cBhvr>
                                      <p:to>
                                        <p:strVal val="visible"/>
                                      </p:to>
                                    </p:set>
                                    <p:animEffect transition="in" filter="blinds(horizontal)">
                                      <p:cBhvr>
                                        <p:cTn id="22" dur="500"/>
                                        <p:tgtEl>
                                          <p:spTgt spid="8704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7044"/>
                                        </p:tgtEl>
                                        <p:attrNameLst>
                                          <p:attrName>style.visibility</p:attrName>
                                        </p:attrNameLst>
                                      </p:cBhvr>
                                      <p:to>
                                        <p:strVal val="visible"/>
                                      </p:to>
                                    </p:set>
                                    <p:animEffect transition="in" filter="blinds(horizontal)">
                                      <p:cBhvr>
                                        <p:cTn id="27" dur="500"/>
                                        <p:tgtEl>
                                          <p:spTgt spid="8704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7047"/>
                                        </p:tgtEl>
                                        <p:attrNameLst>
                                          <p:attrName>style.visibility</p:attrName>
                                        </p:attrNameLst>
                                      </p:cBhvr>
                                      <p:to>
                                        <p:strVal val="visible"/>
                                      </p:to>
                                    </p:set>
                                    <p:animEffect transition="in" filter="blinds(horizontal)">
                                      <p:cBhvr>
                                        <p:cTn id="32" dur="500"/>
                                        <p:tgtEl>
                                          <p:spTgt spid="870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animBg="1"/>
      <p:bldP spid="87043" grpId="0" animBg="1"/>
      <p:bldP spid="87044" grpId="0" animBg="1"/>
      <p:bldP spid="87047" grpId="0" animBg="1"/>
      <p:bldP spid="87049" grpId="0" animBg="1"/>
      <p:bldP spid="8705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Rectangle 4"/>
          <p:cNvSpPr>
            <a:spLocks noChangeArrowheads="1"/>
          </p:cNvSpPr>
          <p:nvPr/>
        </p:nvSpPr>
        <p:spPr bwMode="auto">
          <a:xfrm>
            <a:off x="457200" y="476250"/>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1pPr>
            <a:lvl2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2pPr>
            <a:lvl3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3pPr>
            <a:lvl4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4pPr>
            <a:lvl5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9pPr>
          </a:lstStyle>
          <a:p>
            <a:r>
              <a:rPr lang="de-DE" altLang="de-DE" sz="2700" b="1">
                <a:solidFill>
                  <a:srgbClr val="FFFF00"/>
                </a:solidFill>
                <a:effectLst/>
              </a:rPr>
              <a:t>2003 </a:t>
            </a:r>
            <a:r>
              <a:rPr lang="de-DE" altLang="de-DE" sz="2700" b="1">
                <a:solidFill>
                  <a:schemeClr val="tx1"/>
                </a:solidFill>
              </a:rPr>
              <a:t/>
            </a:r>
            <a:br>
              <a:rPr lang="de-DE" altLang="de-DE" sz="2700" b="1">
                <a:solidFill>
                  <a:schemeClr val="tx1"/>
                </a:solidFill>
              </a:rPr>
            </a:br>
            <a:r>
              <a:rPr lang="de-DE" altLang="de-DE" sz="2700" b="1">
                <a:solidFill>
                  <a:srgbClr val="FFFF00"/>
                </a:solidFill>
                <a:effectLst/>
              </a:rPr>
              <a:t>Eröffnung des</a:t>
            </a:r>
            <a:r>
              <a:rPr lang="de-DE" altLang="de-DE" sz="2700" b="1">
                <a:solidFill>
                  <a:schemeClr val="tx1"/>
                </a:solidFill>
              </a:rPr>
              <a:t> </a:t>
            </a:r>
            <a:r>
              <a:rPr lang="de-DE" altLang="de-DE" sz="2700" b="1">
                <a:solidFill>
                  <a:srgbClr val="FFFF00"/>
                </a:solidFill>
                <a:effectLst/>
              </a:rPr>
              <a:t>GenderKompetenz-Zentrums</a:t>
            </a:r>
            <a:r>
              <a:rPr lang="de-DE" altLang="de-DE" sz="2700" b="1">
                <a:solidFill>
                  <a:schemeClr val="hlink"/>
                </a:solidFill>
              </a:rPr>
              <a:t> </a:t>
            </a:r>
            <a:r>
              <a:rPr lang="de-DE" altLang="de-DE" sz="2700" b="1">
                <a:solidFill>
                  <a:srgbClr val="FFFF00"/>
                </a:solidFill>
                <a:effectLst/>
              </a:rPr>
              <a:t>an der Humbold-Universität in Berlin</a:t>
            </a:r>
          </a:p>
        </p:txBody>
      </p:sp>
      <p:sp>
        <p:nvSpPr>
          <p:cNvPr id="88069" name="Rectangle 5"/>
          <p:cNvSpPr>
            <a:spLocks noChangeArrowheads="1"/>
          </p:cNvSpPr>
          <p:nvPr/>
        </p:nvSpPr>
        <p:spPr bwMode="auto">
          <a:xfrm>
            <a:off x="539750" y="2420938"/>
            <a:ext cx="8210550" cy="140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de-DE" altLang="de-DE" b="1">
                <a:latin typeface="Tahoma" panose="020B0604030504040204" pitchFamily="34" charset="0"/>
              </a:rPr>
              <a:t>(BfFSFJ: Von 2004 bis August 2007 eine Unterseite mit GM-Definition</a:t>
            </a:r>
            <a:r>
              <a:rPr lang="de-DE" altLang="de-DE">
                <a:latin typeface="Tahoma" panose="020B0604030504040204" pitchFamily="34" charset="0"/>
              </a:rPr>
              <a:t> </a:t>
            </a:r>
          </a:p>
          <a:p>
            <a:pPr algn="ctr"/>
            <a:r>
              <a:rPr lang="de-DE" altLang="de-DE" b="1">
                <a:solidFill>
                  <a:srgbClr val="FFFF00"/>
                </a:solidFill>
              </a:rPr>
              <a:t>„Geschlechterrollen sind sozial und kulturell geprägt“</a:t>
            </a:r>
            <a:r>
              <a:rPr lang="de-DE" altLang="de-DE" b="1"/>
              <a:t>   </a:t>
            </a:r>
          </a:p>
          <a:p>
            <a:pPr algn="ctr"/>
            <a:r>
              <a:rPr lang="de-DE" altLang="de-DE" b="1" i="1"/>
              <a:t>„Diese sind – anders als das biologische Geschlecht – erlernt und damit auch veränderbar.“</a:t>
            </a:r>
            <a:r>
              <a:rPr lang="de-DE" altLang="de-DE" b="1"/>
              <a:t> </a:t>
            </a:r>
          </a:p>
          <a:p>
            <a:pPr algn="ctr"/>
            <a:r>
              <a:rPr lang="de-DE" altLang="de-DE" sz="1400" b="1"/>
              <a:t>bei http://www.gender-mainstreaming.net)</a:t>
            </a:r>
          </a:p>
        </p:txBody>
      </p:sp>
      <p:sp>
        <p:nvSpPr>
          <p:cNvPr id="88070" name="Rectangle 6"/>
          <p:cNvSpPr>
            <a:spLocks noChangeArrowheads="1"/>
          </p:cNvSpPr>
          <p:nvPr/>
        </p:nvSpPr>
        <p:spPr bwMode="auto">
          <a:xfrm>
            <a:off x="107950" y="4652963"/>
            <a:ext cx="8899525" cy="140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de-DE" altLang="de-DE" b="1">
                <a:latin typeface="Tahoma" panose="020B0604030504040204" pitchFamily="34" charset="0"/>
              </a:rPr>
              <a:t>BfFSFJ Strategie 2012: "Gender Mainstreaming"</a:t>
            </a:r>
          </a:p>
          <a:p>
            <a:pPr algn="ctr"/>
            <a:r>
              <a:rPr lang="de-DE" altLang="de-DE" b="1">
                <a:solidFill>
                  <a:srgbClr val="FFFF00"/>
                </a:solidFill>
              </a:rPr>
              <a:t>„Verpflichtungen zur Umsetzung einer effektiven Gleichstellungspolitik im Sinne des "Gender Mainstreaming" ergeben sich sowohl aus internationalem Recht als auch aus nationalem Verfassungsrecht.“</a:t>
            </a:r>
            <a:r>
              <a:rPr lang="de-DE" altLang="de-DE" b="1">
                <a:solidFill>
                  <a:srgbClr val="FFFF00"/>
                </a:solidFill>
                <a:latin typeface="Tahoma" panose="020B0604030504040204" pitchFamily="34" charset="0"/>
              </a:rPr>
              <a:t> </a:t>
            </a:r>
          </a:p>
          <a:p>
            <a:pPr algn="ctr"/>
            <a:r>
              <a:rPr lang="de-DE" altLang="de-DE" sz="1400">
                <a:latin typeface="Tahoma" panose="020B0604030504040204" pitchFamily="34" charset="0"/>
              </a:rPr>
              <a:t>http://www.bmfsfj.de/BMFSFJ/gleichstellung,did=192702.html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8069"/>
                                        </p:tgtEl>
                                        <p:attrNameLst>
                                          <p:attrName>style.visibility</p:attrName>
                                        </p:attrNameLst>
                                      </p:cBhvr>
                                      <p:to>
                                        <p:strVal val="visible"/>
                                      </p:to>
                                    </p:set>
                                    <p:animEffect transition="in" filter="blinds(horizontal)">
                                      <p:cBhvr>
                                        <p:cTn id="7" dur="500"/>
                                        <p:tgtEl>
                                          <p:spTgt spid="880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8070"/>
                                        </p:tgtEl>
                                        <p:attrNameLst>
                                          <p:attrName>style.visibility</p:attrName>
                                        </p:attrNameLst>
                                      </p:cBhvr>
                                      <p:to>
                                        <p:strVal val="visible"/>
                                      </p:to>
                                    </p:set>
                                    <p:animEffect transition="in" filter="blinds(horizontal)">
                                      <p:cBhvr>
                                        <p:cTn id="12" dur="500"/>
                                        <p:tgtEl>
                                          <p:spTgt spid="880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9" grpId="0"/>
      <p:bldP spid="8807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de-DE" altLang="de-DE" sz="2800" b="1">
                <a:solidFill>
                  <a:srgbClr val="FFFF00"/>
                </a:solidFill>
                <a:effectLst/>
              </a:rPr>
              <a:t>Yogyakarta – Prinzipien 2007</a:t>
            </a:r>
            <a:br>
              <a:rPr lang="de-DE" altLang="de-DE" sz="2800" b="1">
                <a:solidFill>
                  <a:srgbClr val="FFFF00"/>
                </a:solidFill>
                <a:effectLst/>
              </a:rPr>
            </a:br>
            <a:r>
              <a:rPr lang="de-DE" altLang="de-DE" sz="2800" b="1">
                <a:solidFill>
                  <a:srgbClr val="FFFF00"/>
                </a:solidFill>
                <a:effectLst/>
              </a:rPr>
              <a:t>Das Menschenrecht auf sexuelle Vielfalt</a:t>
            </a:r>
          </a:p>
        </p:txBody>
      </p:sp>
      <p:sp>
        <p:nvSpPr>
          <p:cNvPr id="73732" name="Text Box 4"/>
          <p:cNvSpPr txBox="1">
            <a:spLocks noChangeArrowheads="1"/>
          </p:cNvSpPr>
          <p:nvPr/>
        </p:nvSpPr>
        <p:spPr bwMode="auto">
          <a:xfrm>
            <a:off x="1187450" y="4410075"/>
            <a:ext cx="6696075" cy="650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de-DE" altLang="de-DE" b="1"/>
              <a:t>Geschlechtliche Identität ist uneingeschränkt zu akzeptieren und von jeglicher Kritik freizuhalten </a:t>
            </a:r>
          </a:p>
        </p:txBody>
      </p:sp>
      <p:sp>
        <p:nvSpPr>
          <p:cNvPr id="73733" name="Text Box 5"/>
          <p:cNvSpPr txBox="1">
            <a:spLocks noChangeArrowheads="1"/>
          </p:cNvSpPr>
          <p:nvPr/>
        </p:nvSpPr>
        <p:spPr bwMode="auto">
          <a:xfrm>
            <a:off x="1187450" y="5229225"/>
            <a:ext cx="6696075" cy="65087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de-DE" altLang="de-DE" b="1"/>
              <a:t>Personen dürfen selbst bestimmen, welches Geschlecht in amtliche Dokumente einzutragen ist</a:t>
            </a:r>
          </a:p>
        </p:txBody>
      </p:sp>
      <p:sp>
        <p:nvSpPr>
          <p:cNvPr id="73735" name="Rectangle 7"/>
          <p:cNvSpPr>
            <a:spLocks noChangeArrowheads="1"/>
          </p:cNvSpPr>
          <p:nvPr/>
        </p:nvSpPr>
        <p:spPr bwMode="auto">
          <a:xfrm>
            <a:off x="-36513" y="1824038"/>
            <a:ext cx="9180513" cy="201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de-DE" altLang="de-DE" b="1"/>
              <a:t>Die Yogyakarta-Prinzipien wenden mit 29 Prinzipien die Menschenrechte in Bezug auf sexuelle Orientierung und Geschlechteridentität an. Sie sollen angewandt werden in Fällen einer möglichen Verletzung der Rechte von Lesben, Schwulen, Bisexuellen und Transgender, zusammengefasst LGBT. Sie wurden am 23. März 2007 von international anerkannten Menschenrechtlern im indonesischen Yogyakarta </a:t>
            </a:r>
          </a:p>
          <a:p>
            <a:pPr algn="ctr"/>
            <a:r>
              <a:rPr lang="de-DE" altLang="de-DE" b="1"/>
              <a:t>veröffentlicht.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3735"/>
                                        </p:tgtEl>
                                        <p:attrNameLst>
                                          <p:attrName>style.visibility</p:attrName>
                                        </p:attrNameLst>
                                      </p:cBhvr>
                                      <p:to>
                                        <p:strVal val="visible"/>
                                      </p:to>
                                    </p:set>
                                    <p:animEffect transition="in" filter="blinds(horizontal)">
                                      <p:cBhvr>
                                        <p:cTn id="7" dur="500"/>
                                        <p:tgtEl>
                                          <p:spTgt spid="7373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3732"/>
                                        </p:tgtEl>
                                        <p:attrNameLst>
                                          <p:attrName>style.visibility</p:attrName>
                                        </p:attrNameLst>
                                      </p:cBhvr>
                                      <p:to>
                                        <p:strVal val="visible"/>
                                      </p:to>
                                    </p:set>
                                    <p:animEffect transition="in" filter="blinds(horizontal)">
                                      <p:cBhvr>
                                        <p:cTn id="12" dur="500"/>
                                        <p:tgtEl>
                                          <p:spTgt spid="7373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3733"/>
                                        </p:tgtEl>
                                        <p:attrNameLst>
                                          <p:attrName>style.visibility</p:attrName>
                                        </p:attrNameLst>
                                      </p:cBhvr>
                                      <p:to>
                                        <p:strVal val="visible"/>
                                      </p:to>
                                    </p:set>
                                    <p:animEffect transition="in" filter="blinds(horizontal)">
                                      <p:cBhvr>
                                        <p:cTn id="17" dur="500"/>
                                        <p:tgtEl>
                                          <p:spTgt spid="737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2" grpId="0" animBg="1"/>
      <p:bldP spid="73733" grpId="0" animBg="1"/>
      <p:bldP spid="7373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de-DE" altLang="de-DE" b="1">
                <a:solidFill>
                  <a:srgbClr val="FFFF00"/>
                </a:solidFill>
                <a:effectLst/>
              </a:rPr>
              <a:t>Durchsetzungsmethoden</a:t>
            </a:r>
          </a:p>
        </p:txBody>
      </p:sp>
      <p:sp>
        <p:nvSpPr>
          <p:cNvPr id="76804" name="Text Box 4"/>
          <p:cNvSpPr txBox="1">
            <a:spLocks noChangeArrowheads="1"/>
          </p:cNvSpPr>
          <p:nvPr/>
        </p:nvSpPr>
        <p:spPr bwMode="auto">
          <a:xfrm>
            <a:off x="755650" y="1552575"/>
            <a:ext cx="78486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marL="800100" indent="-342900">
              <a:defRPr>
                <a:solidFill>
                  <a:schemeClr val="tx1"/>
                </a:solidFill>
                <a:latin typeface="Arial" panose="020B0604020202020204" pitchFamily="34" charset="0"/>
                <a:cs typeface="Arial" panose="020B0604020202020204" pitchFamily="34" charset="0"/>
              </a:defRPr>
            </a:lvl2pPr>
            <a:lvl3pPr marL="1257300" indent="-342900">
              <a:defRPr>
                <a:solidFill>
                  <a:schemeClr val="tx1"/>
                </a:solidFill>
                <a:latin typeface="Arial" panose="020B0604020202020204" pitchFamily="34" charset="0"/>
                <a:cs typeface="Arial" panose="020B0604020202020204" pitchFamily="34" charset="0"/>
              </a:defRPr>
            </a:lvl3pPr>
            <a:lvl4pPr marL="1714500" indent="-342900">
              <a:defRPr>
                <a:solidFill>
                  <a:schemeClr val="tx1"/>
                </a:solidFill>
                <a:latin typeface="Arial" panose="020B0604020202020204" pitchFamily="34" charset="0"/>
                <a:cs typeface="Arial" panose="020B0604020202020204" pitchFamily="34" charset="0"/>
              </a:defRPr>
            </a:lvl4pPr>
            <a:lvl5pPr marL="2171700" indent="-342900">
              <a:defRPr>
                <a:solidFill>
                  <a:schemeClr val="tx1"/>
                </a:solidFill>
                <a:latin typeface="Arial" panose="020B0604020202020204" pitchFamily="34" charset="0"/>
                <a:cs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buFontTx/>
              <a:buAutoNum type="arabicPeriod"/>
            </a:pPr>
            <a:r>
              <a:rPr lang="de-DE" altLang="de-DE" b="1"/>
              <a:t>Aushöhlung der nationalen Souveränität durch Treaty Monitoring</a:t>
            </a:r>
          </a:p>
          <a:p>
            <a:pPr>
              <a:spcBef>
                <a:spcPct val="50000"/>
              </a:spcBef>
            </a:pPr>
            <a:r>
              <a:rPr lang="de-DE" altLang="de-DE" b="1"/>
              <a:t>     Bodies und NGO‘s</a:t>
            </a:r>
          </a:p>
        </p:txBody>
      </p:sp>
      <p:sp>
        <p:nvSpPr>
          <p:cNvPr id="76805" name="Text Box 5"/>
          <p:cNvSpPr txBox="1">
            <a:spLocks noChangeArrowheads="1"/>
          </p:cNvSpPr>
          <p:nvPr/>
        </p:nvSpPr>
        <p:spPr bwMode="auto">
          <a:xfrm>
            <a:off x="755650" y="2649538"/>
            <a:ext cx="8208963" cy="77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marL="800100" indent="-342900">
              <a:defRPr>
                <a:solidFill>
                  <a:schemeClr val="tx1"/>
                </a:solidFill>
                <a:latin typeface="Arial" panose="020B0604020202020204" pitchFamily="34" charset="0"/>
                <a:cs typeface="Arial" panose="020B0604020202020204" pitchFamily="34" charset="0"/>
              </a:defRPr>
            </a:lvl2pPr>
            <a:lvl3pPr marL="1257300" indent="-342900">
              <a:defRPr>
                <a:solidFill>
                  <a:schemeClr val="tx1"/>
                </a:solidFill>
                <a:latin typeface="Arial" panose="020B0604020202020204" pitchFamily="34" charset="0"/>
                <a:cs typeface="Arial" panose="020B0604020202020204" pitchFamily="34" charset="0"/>
              </a:defRPr>
            </a:lvl3pPr>
            <a:lvl4pPr marL="1714500" indent="-342900">
              <a:defRPr>
                <a:solidFill>
                  <a:schemeClr val="tx1"/>
                </a:solidFill>
                <a:latin typeface="Arial" panose="020B0604020202020204" pitchFamily="34" charset="0"/>
                <a:cs typeface="Arial" panose="020B0604020202020204" pitchFamily="34" charset="0"/>
              </a:defRPr>
            </a:lvl4pPr>
            <a:lvl5pPr marL="2171700" indent="-342900">
              <a:defRPr>
                <a:solidFill>
                  <a:schemeClr val="tx1"/>
                </a:solidFill>
                <a:latin typeface="Arial" panose="020B0604020202020204" pitchFamily="34" charset="0"/>
                <a:cs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buFontTx/>
              <a:buAutoNum type="arabicPeriod" startAt="2"/>
            </a:pPr>
            <a:r>
              <a:rPr lang="de-DE" altLang="de-DE" b="1"/>
              <a:t>Finanzielle Unterstützung in Millionenhöhe durch UN, EU und</a:t>
            </a:r>
          </a:p>
          <a:p>
            <a:pPr>
              <a:spcBef>
                <a:spcPct val="50000"/>
              </a:spcBef>
            </a:pPr>
            <a:r>
              <a:rPr lang="de-DE" altLang="de-DE" b="1"/>
              <a:t>     Einzelstaaten für LBGTI - Organisationen</a:t>
            </a:r>
          </a:p>
        </p:txBody>
      </p:sp>
      <p:sp>
        <p:nvSpPr>
          <p:cNvPr id="76806" name="Text Box 6"/>
          <p:cNvSpPr txBox="1">
            <a:spLocks noChangeArrowheads="1"/>
          </p:cNvSpPr>
          <p:nvPr/>
        </p:nvSpPr>
        <p:spPr bwMode="auto">
          <a:xfrm>
            <a:off x="755650" y="3709988"/>
            <a:ext cx="8388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t>3.  Beispielhafte Prozesse an Gerichtshöfen im Namen der Menschenrechte</a:t>
            </a:r>
          </a:p>
        </p:txBody>
      </p:sp>
      <p:sp>
        <p:nvSpPr>
          <p:cNvPr id="76807" name="Text Box 7"/>
          <p:cNvSpPr txBox="1">
            <a:spLocks noChangeArrowheads="1"/>
          </p:cNvSpPr>
          <p:nvPr/>
        </p:nvSpPr>
        <p:spPr bwMode="auto">
          <a:xfrm>
            <a:off x="755650" y="4357688"/>
            <a:ext cx="7848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t>4.  Wandel der Grundeinstellung der Bevölkerung</a:t>
            </a:r>
          </a:p>
        </p:txBody>
      </p:sp>
      <p:sp>
        <p:nvSpPr>
          <p:cNvPr id="76808" name="Text Box 8"/>
          <p:cNvSpPr txBox="1">
            <a:spLocks noChangeArrowheads="1"/>
          </p:cNvSpPr>
          <p:nvPr/>
        </p:nvSpPr>
        <p:spPr bwMode="auto">
          <a:xfrm>
            <a:off x="755650" y="5006975"/>
            <a:ext cx="64087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t>5.  Soziale und juristische Sanktionierung bei Widerstand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6804"/>
                                        </p:tgtEl>
                                        <p:attrNameLst>
                                          <p:attrName>style.visibility</p:attrName>
                                        </p:attrNameLst>
                                      </p:cBhvr>
                                      <p:to>
                                        <p:strVal val="visible"/>
                                      </p:to>
                                    </p:set>
                                    <p:animEffect transition="in" filter="blinds(horizontal)">
                                      <p:cBhvr>
                                        <p:cTn id="7" dur="500"/>
                                        <p:tgtEl>
                                          <p:spTgt spid="768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6805"/>
                                        </p:tgtEl>
                                        <p:attrNameLst>
                                          <p:attrName>style.visibility</p:attrName>
                                        </p:attrNameLst>
                                      </p:cBhvr>
                                      <p:to>
                                        <p:strVal val="visible"/>
                                      </p:to>
                                    </p:set>
                                    <p:animEffect transition="in" filter="blinds(horizontal)">
                                      <p:cBhvr>
                                        <p:cTn id="12" dur="500"/>
                                        <p:tgtEl>
                                          <p:spTgt spid="7680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6806"/>
                                        </p:tgtEl>
                                        <p:attrNameLst>
                                          <p:attrName>style.visibility</p:attrName>
                                        </p:attrNameLst>
                                      </p:cBhvr>
                                      <p:to>
                                        <p:strVal val="visible"/>
                                      </p:to>
                                    </p:set>
                                    <p:animEffect transition="in" filter="blinds(horizontal)">
                                      <p:cBhvr>
                                        <p:cTn id="17" dur="500"/>
                                        <p:tgtEl>
                                          <p:spTgt spid="7680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6807"/>
                                        </p:tgtEl>
                                        <p:attrNameLst>
                                          <p:attrName>style.visibility</p:attrName>
                                        </p:attrNameLst>
                                      </p:cBhvr>
                                      <p:to>
                                        <p:strVal val="visible"/>
                                      </p:to>
                                    </p:set>
                                    <p:animEffect transition="in" filter="blinds(horizontal)">
                                      <p:cBhvr>
                                        <p:cTn id="22" dur="500"/>
                                        <p:tgtEl>
                                          <p:spTgt spid="7680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6808"/>
                                        </p:tgtEl>
                                        <p:attrNameLst>
                                          <p:attrName>style.visibility</p:attrName>
                                        </p:attrNameLst>
                                      </p:cBhvr>
                                      <p:to>
                                        <p:strVal val="visible"/>
                                      </p:to>
                                    </p:set>
                                    <p:animEffect transition="in" filter="blinds(horizontal)">
                                      <p:cBhvr>
                                        <p:cTn id="27" dur="500"/>
                                        <p:tgtEl>
                                          <p:spTgt spid="768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4" grpId="0"/>
      <p:bldP spid="76805" grpId="0"/>
      <p:bldP spid="76806" grpId="0"/>
      <p:bldP spid="76807" grpId="0"/>
      <p:bldP spid="7680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sz="quarter"/>
          </p:nvPr>
        </p:nvSpPr>
        <p:spPr/>
        <p:txBody>
          <a:bodyPr/>
          <a:lstStyle/>
          <a:p>
            <a:endParaRPr lang="de-DE" altLang="de-DE"/>
          </a:p>
        </p:txBody>
      </p:sp>
      <p:pic>
        <p:nvPicPr>
          <p:cNvPr id="78851" name="Picture 3" descr="loveparade500"/>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0" y="609600"/>
            <a:ext cx="2555875" cy="17891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8852" name="Picture 4" descr="faust"/>
          <p:cNvPicPr>
            <a:picLocks noGrp="1"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7164388" y="422275"/>
            <a:ext cx="1979612" cy="1971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8853" name="Picture 5" descr="3680-org"/>
          <p:cNvPicPr>
            <a:picLocks noGrp="1" noChangeAspect="1" noChangeArrowheads="1"/>
          </p:cNvPicPr>
          <p:nvPr>
            <p:ph sz="quarter" idx="4"/>
          </p:nvPr>
        </p:nvPicPr>
        <p:blipFill>
          <a:blip r:embed="rId4">
            <a:extLst>
              <a:ext uri="{28A0092B-C50C-407E-A947-70E740481C1C}">
                <a14:useLocalDpi xmlns:a14="http://schemas.microsoft.com/office/drawing/2010/main" val="0"/>
              </a:ext>
            </a:extLst>
          </a:blip>
          <a:srcRect/>
          <a:stretch>
            <a:fillRect/>
          </a:stretch>
        </p:blipFill>
        <p:spPr>
          <a:xfrm>
            <a:off x="5219700" y="382588"/>
            <a:ext cx="1812925" cy="19891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8854" name="Picture 6" descr="janis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482850"/>
            <a:ext cx="2441575" cy="2386013"/>
          </a:xfrm>
          <a:prstGeom prst="rect">
            <a:avLst/>
          </a:prstGeom>
          <a:noFill/>
          <a:extLst>
            <a:ext uri="{909E8E84-426E-40DD-AFC4-6F175D3DCCD1}">
              <a14:hiddenFill xmlns:a14="http://schemas.microsoft.com/office/drawing/2010/main">
                <a:solidFill>
                  <a:srgbClr val="FFFFFF"/>
                </a:solidFill>
              </a14:hiddenFill>
            </a:ext>
          </a:extLst>
        </p:spPr>
      </p:pic>
      <p:pic>
        <p:nvPicPr>
          <p:cNvPr id="78855" name="Picture 7" descr="1450227_dae075729c"/>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55875" y="2482850"/>
            <a:ext cx="1900238" cy="2374900"/>
          </a:xfrm>
          <a:prstGeom prst="rect">
            <a:avLst/>
          </a:prstGeom>
          <a:noFill/>
          <a:extLst>
            <a:ext uri="{909E8E84-426E-40DD-AFC4-6F175D3DCCD1}">
              <a14:hiddenFill xmlns:a14="http://schemas.microsoft.com/office/drawing/2010/main">
                <a:solidFill>
                  <a:srgbClr val="FFFFFF"/>
                </a:solidFill>
              </a14:hiddenFill>
            </a:ext>
          </a:extLst>
        </p:spPr>
      </p:pic>
      <p:pic>
        <p:nvPicPr>
          <p:cNvPr id="78856" name="Picture 8" descr="CSD-Hamburg-Fotos-Christopher-Street-Day-Fotos-Bilder-CSD-Hamburg-03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0" y="3429000"/>
            <a:ext cx="0" cy="0"/>
          </a:xfrm>
          <a:prstGeom prst="rect">
            <a:avLst/>
          </a:prstGeom>
          <a:noFill/>
          <a:extLst>
            <a:ext uri="{909E8E84-426E-40DD-AFC4-6F175D3DCCD1}">
              <a14:hiddenFill xmlns:a14="http://schemas.microsoft.com/office/drawing/2010/main">
                <a:solidFill>
                  <a:srgbClr val="FFFFFF"/>
                </a:solidFill>
              </a14:hiddenFill>
            </a:ext>
          </a:extLst>
        </p:spPr>
      </p:pic>
      <p:pic>
        <p:nvPicPr>
          <p:cNvPr id="78857" name="Picture 9" descr="CSD-Hamburg-Fotos-Christopher-Street-Day-Fotos-Bilder-CSD-Hamburg-03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0" y="3429000"/>
            <a:ext cx="0" cy="0"/>
          </a:xfrm>
          <a:prstGeom prst="rect">
            <a:avLst/>
          </a:prstGeom>
          <a:noFill/>
          <a:extLst>
            <a:ext uri="{909E8E84-426E-40DD-AFC4-6F175D3DCCD1}">
              <a14:hiddenFill xmlns:a14="http://schemas.microsoft.com/office/drawing/2010/main">
                <a:solidFill>
                  <a:srgbClr val="FFFFFF"/>
                </a:solidFill>
              </a14:hiddenFill>
            </a:ext>
          </a:extLst>
        </p:spPr>
      </p:pic>
      <p:pic>
        <p:nvPicPr>
          <p:cNvPr id="78858" name="Picture 10" descr="CSD-Hamburg-Fotos-Christopher-Street-Day-Fotos-Bilder-CSD-Hamburg-03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0" y="3429000"/>
            <a:ext cx="0" cy="0"/>
          </a:xfrm>
          <a:prstGeom prst="rect">
            <a:avLst/>
          </a:prstGeom>
          <a:noFill/>
          <a:extLst>
            <a:ext uri="{909E8E84-426E-40DD-AFC4-6F175D3DCCD1}">
              <a14:hiddenFill xmlns:a14="http://schemas.microsoft.com/office/drawing/2010/main">
                <a:solidFill>
                  <a:srgbClr val="FFFFFF"/>
                </a:solidFill>
              </a14:hiddenFill>
            </a:ext>
          </a:extLst>
        </p:spPr>
      </p:pic>
      <p:pic>
        <p:nvPicPr>
          <p:cNvPr id="78859" name="Picture 11" descr="CSD-Hamburg-Fotos-Christopher-Street-Day-Fotos-Bilder-CSD-Hamburg-03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0" y="3429000"/>
            <a:ext cx="0" cy="0"/>
          </a:xfrm>
          <a:prstGeom prst="rect">
            <a:avLst/>
          </a:prstGeom>
          <a:noFill/>
          <a:extLst>
            <a:ext uri="{909E8E84-426E-40DD-AFC4-6F175D3DCCD1}">
              <a14:hiddenFill xmlns:a14="http://schemas.microsoft.com/office/drawing/2010/main">
                <a:solidFill>
                  <a:srgbClr val="FFFFFF"/>
                </a:solidFill>
              </a14:hiddenFill>
            </a:ext>
          </a:extLst>
        </p:spPr>
      </p:pic>
      <p:pic>
        <p:nvPicPr>
          <p:cNvPr id="78860" name="Picture 12" descr="CSD-Hamburg-Fotos-Christopher-Street-Day-Fotos-Bilder-CSD-Hamburg-03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0" y="3429000"/>
            <a:ext cx="0" cy="0"/>
          </a:xfrm>
          <a:prstGeom prst="rect">
            <a:avLst/>
          </a:prstGeom>
          <a:noFill/>
          <a:extLst>
            <a:ext uri="{909E8E84-426E-40DD-AFC4-6F175D3DCCD1}">
              <a14:hiddenFill xmlns:a14="http://schemas.microsoft.com/office/drawing/2010/main">
                <a:solidFill>
                  <a:srgbClr val="FFFFFF"/>
                </a:solidFill>
              </a14:hiddenFill>
            </a:ext>
          </a:extLst>
        </p:spPr>
      </p:pic>
      <p:pic>
        <p:nvPicPr>
          <p:cNvPr id="78861" name="Picture 13" descr="CSD-Hamburg-Fotos-Christopher-Street-Day-Fotos-Bilder-CSD-Hamburg-03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0" y="3429000"/>
            <a:ext cx="0" cy="0"/>
          </a:xfrm>
          <a:prstGeom prst="rect">
            <a:avLst/>
          </a:prstGeom>
          <a:noFill/>
          <a:extLst>
            <a:ext uri="{909E8E84-426E-40DD-AFC4-6F175D3DCCD1}">
              <a14:hiddenFill xmlns:a14="http://schemas.microsoft.com/office/drawing/2010/main">
                <a:solidFill>
                  <a:srgbClr val="FFFFFF"/>
                </a:solidFill>
              </a14:hiddenFill>
            </a:ext>
          </a:extLst>
        </p:spPr>
      </p:pic>
      <p:pic>
        <p:nvPicPr>
          <p:cNvPr id="78862" name="Picture 14" descr="20060722_cbe_03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37075" y="2482850"/>
            <a:ext cx="2271713" cy="2374900"/>
          </a:xfrm>
          <a:prstGeom prst="rect">
            <a:avLst/>
          </a:prstGeom>
          <a:noFill/>
          <a:extLst>
            <a:ext uri="{909E8E84-426E-40DD-AFC4-6F175D3DCCD1}">
              <a14:hiddenFill xmlns:a14="http://schemas.microsoft.com/office/drawing/2010/main">
                <a:solidFill>
                  <a:srgbClr val="FFFFFF"/>
                </a:solidFill>
              </a14:hiddenFill>
            </a:ext>
          </a:extLst>
        </p:spPr>
      </p:pic>
      <p:pic>
        <p:nvPicPr>
          <p:cNvPr id="78863" name="Picture 15" descr="mtbl2108_gender_mainstreaming_0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77050" y="2482850"/>
            <a:ext cx="1800225" cy="2376488"/>
          </a:xfrm>
          <a:prstGeom prst="rect">
            <a:avLst/>
          </a:prstGeom>
          <a:noFill/>
          <a:extLst>
            <a:ext uri="{909E8E84-426E-40DD-AFC4-6F175D3DCCD1}">
              <a14:hiddenFill xmlns:a14="http://schemas.microsoft.com/office/drawing/2010/main">
                <a:solidFill>
                  <a:srgbClr val="FFFFFF"/>
                </a:solidFill>
              </a14:hiddenFill>
            </a:ext>
          </a:extLst>
        </p:spPr>
      </p:pic>
      <p:sp>
        <p:nvSpPr>
          <p:cNvPr id="78864" name="Rectangle 16"/>
          <p:cNvSpPr>
            <a:spLocks noChangeArrowheads="1"/>
          </p:cNvSpPr>
          <p:nvPr/>
        </p:nvSpPr>
        <p:spPr bwMode="auto">
          <a:xfrm>
            <a:off x="107950" y="4913313"/>
            <a:ext cx="8934450" cy="1952625"/>
          </a:xfrm>
          <a:prstGeom prst="rect">
            <a:avLst/>
          </a:prstGeom>
          <a:solidFill>
            <a:srgbClr val="6600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de-DE" altLang="de-DE"/>
              <a:t>Die Fassade dieser neuen Ideologie heißt „Gleichstellung“  von Männern und Frauen. Mehr Gleichheit führt angeblich zu mehr Gerechtigkeit. Nie wird die Frage gestellt, ob mehr Gleichheit zwischen dem, was nicht gleich ist, einen Beitrag zur Lösung der gewaltigen Zukunftsaufgaben leisten kann. Hinter der Fassade verbirgt sich </a:t>
            </a:r>
            <a:r>
              <a:rPr lang="de-DE" altLang="de-DE" b="1">
                <a:solidFill>
                  <a:schemeClr val="hlink"/>
                </a:solidFill>
              </a:rPr>
              <a:t>der Generalangriff auf die moralischen Normen, denen wir die abendländische Kultur verdanken</a:t>
            </a:r>
            <a:r>
              <a:rPr lang="de-DE" altLang="de-DE">
                <a:solidFill>
                  <a:schemeClr val="hlink"/>
                </a:solidFill>
              </a:rPr>
              <a:t>.</a:t>
            </a:r>
            <a:r>
              <a:rPr lang="de-DE" altLang="de-DE"/>
              <a:t> Ohne sie kann weder die Familie noch das Christentum bestehen.</a:t>
            </a:r>
          </a:p>
          <a:p>
            <a:r>
              <a:rPr lang="de-DE" altLang="de-DE" sz="1400"/>
              <a:t>Gabriele Kuby, Sozialwissenschaftlerin</a:t>
            </a:r>
            <a:endParaRPr lang="de-DE" altLang="de-DE"/>
          </a:p>
        </p:txBody>
      </p:sp>
      <p:pic>
        <p:nvPicPr>
          <p:cNvPr id="78865" name="Picture 17" descr="Stadt-erwartete-eine-Million-Loveparade-Besucher_ArtikelQuer"/>
          <p:cNvPicPr>
            <a:picLocks noGrp="1" noChangeAspect="1" noChangeArrowheads="1"/>
          </p:cNvPicPr>
          <p:nvPr>
            <p:ph sz="quarter" idx="2"/>
          </p:nvPr>
        </p:nvPicPr>
        <p:blipFill>
          <a:blip r:embed="rId10">
            <a:extLst>
              <a:ext uri="{28A0092B-C50C-407E-A947-70E740481C1C}">
                <a14:useLocalDpi xmlns:a14="http://schemas.microsoft.com/office/drawing/2010/main" val="0"/>
              </a:ext>
            </a:extLst>
          </a:blip>
          <a:srcRect/>
          <a:stretch>
            <a:fillRect/>
          </a:stretch>
        </p:blipFill>
        <p:spPr>
          <a:xfrm>
            <a:off x="2627313" y="531813"/>
            <a:ext cx="2592387" cy="18780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250825" y="476250"/>
            <a:ext cx="8640763" cy="427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DE" altLang="de-DE" sz="2000" b="1">
                <a:solidFill>
                  <a:srgbClr val="FFFF00"/>
                </a:solidFill>
                <a:latin typeface="Tahoma" panose="020B0604030504040204" pitchFamily="34" charset="0"/>
              </a:rPr>
              <a:t>Handlungsfeld 3: Schule/Bildung/außerschulische Bildung/ Weiterbildung/Hochschule (M=Maßnahme)</a:t>
            </a:r>
          </a:p>
          <a:p>
            <a:endParaRPr lang="de-DE" altLang="de-DE">
              <a:solidFill>
                <a:srgbClr val="FFFF00"/>
              </a:solidFill>
              <a:latin typeface="Tahoma" panose="020B0604030504040204" pitchFamily="34" charset="0"/>
            </a:endParaRPr>
          </a:p>
          <a:p>
            <a:r>
              <a:rPr lang="de-DE" altLang="de-DE">
                <a:latin typeface="Tahoma" panose="020B0604030504040204" pitchFamily="34" charset="0"/>
              </a:rPr>
              <a:t>M 3.4: </a:t>
            </a:r>
            <a:r>
              <a:rPr lang="de-DE" altLang="de-DE" b="1">
                <a:solidFill>
                  <a:srgbClr val="FFFF00"/>
                </a:solidFill>
                <a:latin typeface="Tahoma" panose="020B0604030504040204" pitchFamily="34" charset="0"/>
              </a:rPr>
              <a:t>Aufnahme von ,Diversity‘ in die Präambel des Schulgesetzes</a:t>
            </a:r>
          </a:p>
          <a:p>
            <a:r>
              <a:rPr lang="de-DE" altLang="de-DE">
                <a:latin typeface="Tahoma" panose="020B0604030504040204" pitchFamily="34" charset="0"/>
              </a:rPr>
              <a:t>M 3.5:</a:t>
            </a:r>
            <a:r>
              <a:rPr lang="de-DE" altLang="de-DE">
                <a:solidFill>
                  <a:srgbClr val="FFFF00"/>
                </a:solidFill>
                <a:latin typeface="Tahoma" panose="020B0604030504040204" pitchFamily="34" charset="0"/>
              </a:rPr>
              <a:t> </a:t>
            </a:r>
            <a:r>
              <a:rPr lang="de-DE" altLang="de-DE" b="1">
                <a:solidFill>
                  <a:srgbClr val="FFFF00"/>
                </a:solidFill>
                <a:latin typeface="Tahoma" panose="020B0604030504040204" pitchFamily="34" charset="0"/>
              </a:rPr>
              <a:t>Einflussnahme auf alle Lehrpläne</a:t>
            </a:r>
          </a:p>
          <a:p>
            <a:r>
              <a:rPr lang="de-DE" altLang="de-DE">
                <a:latin typeface="Tahoma" panose="020B0604030504040204" pitchFamily="34" charset="0"/>
              </a:rPr>
              <a:t>M 3.6: </a:t>
            </a:r>
            <a:r>
              <a:rPr lang="de-DE" altLang="de-DE" b="1">
                <a:solidFill>
                  <a:srgbClr val="FFFF00"/>
                </a:solidFill>
                <a:latin typeface="Tahoma" panose="020B0604030504040204" pitchFamily="34" charset="0"/>
              </a:rPr>
              <a:t>Zeit und Raum für LSBTTI-Themen in Schulen schaffen</a:t>
            </a:r>
            <a:r>
              <a:rPr lang="de-DE" altLang="de-DE">
                <a:latin typeface="Tahoma" panose="020B0604030504040204" pitchFamily="34" charset="0"/>
              </a:rPr>
              <a:t> (nicht den</a:t>
            </a:r>
          </a:p>
          <a:p>
            <a:r>
              <a:rPr lang="de-DE" altLang="de-DE">
                <a:latin typeface="Tahoma" panose="020B0604030504040204" pitchFamily="34" charset="0"/>
              </a:rPr>
              <a:t>          sonstigen Unterricht beschneiden)</a:t>
            </a:r>
          </a:p>
          <a:p>
            <a:r>
              <a:rPr lang="de-DE" altLang="de-DE">
                <a:latin typeface="Tahoma" panose="020B0604030504040204" pitchFamily="34" charset="0"/>
              </a:rPr>
              <a:t>M 3.8  Einrichten eines Bildungsreferats „Schule ohne Homophobie – Schule der</a:t>
            </a:r>
          </a:p>
          <a:p>
            <a:r>
              <a:rPr lang="de-DE" altLang="de-DE">
                <a:latin typeface="Tahoma" panose="020B0604030504040204" pitchFamily="34" charset="0"/>
              </a:rPr>
              <a:t>          Vielfalt“ siehe bereits vorliegender Antrag der beiden Träger Rosa Strippe</a:t>
            </a:r>
          </a:p>
          <a:p>
            <a:r>
              <a:rPr lang="de-DE" altLang="de-DE">
                <a:latin typeface="Tahoma" panose="020B0604030504040204" pitchFamily="34" charset="0"/>
              </a:rPr>
              <a:t>          e.V. und Sozialwerk für Lesben und Schwule e.V. beim MSW</a:t>
            </a:r>
          </a:p>
          <a:p>
            <a:endParaRPr lang="de-DE" altLang="de-DE">
              <a:latin typeface="Tahoma" panose="020B0604030504040204" pitchFamily="34" charset="0"/>
            </a:endParaRPr>
          </a:p>
          <a:p>
            <a:r>
              <a:rPr lang="de-DE" altLang="de-DE">
                <a:latin typeface="Tahoma" panose="020B0604030504040204" pitchFamily="34" charset="0"/>
              </a:rPr>
              <a:t>M 6.1: </a:t>
            </a:r>
            <a:r>
              <a:rPr lang="de-DE" altLang="de-DE" b="1">
                <a:solidFill>
                  <a:srgbClr val="FFFF00"/>
                </a:solidFill>
                <a:latin typeface="Tahoma" panose="020B0604030504040204" pitchFamily="34" charset="0"/>
              </a:rPr>
              <a:t>Zertifizierung von beruflichen Weiterbildungsmaßnahmen</a:t>
            </a:r>
          </a:p>
          <a:p>
            <a:r>
              <a:rPr lang="de-DE" altLang="de-DE" b="1">
                <a:solidFill>
                  <a:schemeClr val="hlink"/>
                </a:solidFill>
                <a:latin typeface="Tahoma" panose="020B0604030504040204" pitchFamily="34" charset="0"/>
              </a:rPr>
              <a:t>         </a:t>
            </a:r>
            <a:r>
              <a:rPr lang="de-DE" altLang="de-DE">
                <a:latin typeface="Tahoma" panose="020B0604030504040204" pitchFamily="34" charset="0"/>
              </a:rPr>
              <a:t>  (motivationaler  Aspekt) durch vorhandene Berufsstrukturen</a:t>
            </a:r>
          </a:p>
          <a:p>
            <a:r>
              <a:rPr lang="de-DE" altLang="de-DE">
                <a:latin typeface="Tahoma" panose="020B0604030504040204" pitchFamily="34" charset="0"/>
              </a:rPr>
              <a:t>M 6.2: Evaluation des vorhandenen Schulungsmodule</a:t>
            </a:r>
          </a:p>
          <a:p>
            <a:r>
              <a:rPr lang="de-DE" altLang="de-DE">
                <a:latin typeface="Tahoma" panose="020B0604030504040204" pitchFamily="34" charset="0"/>
              </a:rPr>
              <a:t>M 6.4: </a:t>
            </a:r>
            <a:r>
              <a:rPr lang="de-DE" altLang="de-DE" b="1">
                <a:solidFill>
                  <a:srgbClr val="FFFF00"/>
                </a:solidFill>
                <a:latin typeface="Tahoma" panose="020B0604030504040204" pitchFamily="34" charset="0"/>
              </a:rPr>
              <a:t>Gütesiegel mit Qualitätssicherung</a:t>
            </a:r>
            <a:r>
              <a:rPr lang="de-DE" altLang="de-DE">
                <a:latin typeface="Tahoma" panose="020B0604030504040204" pitchFamily="34" charset="0"/>
              </a:rPr>
              <a:t> (vom Land etc.)</a:t>
            </a:r>
            <a:endParaRPr lang="de-DE" altLang="de-DE" b="1">
              <a:solidFill>
                <a:schemeClr val="hlink"/>
              </a:solidFill>
              <a:latin typeface="Tahoma" panose="020B0604030504040204"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239713" y="676275"/>
            <a:ext cx="8904287" cy="1574800"/>
          </a:xfrm>
        </p:spPr>
        <p:txBody>
          <a:bodyPr/>
          <a:lstStyle/>
          <a:p>
            <a:r>
              <a:rPr lang="de-DE" altLang="de-DE" sz="2800" b="1">
                <a:solidFill>
                  <a:srgbClr val="FFFF00"/>
                </a:solidFill>
                <a:effectLst/>
              </a:rPr>
              <a:t>Erklärungen und Resolutionen </a:t>
            </a:r>
            <a:br>
              <a:rPr lang="de-DE" altLang="de-DE" sz="2800" b="1">
                <a:solidFill>
                  <a:srgbClr val="FFFF00"/>
                </a:solidFill>
                <a:effectLst/>
              </a:rPr>
            </a:br>
            <a:r>
              <a:rPr lang="de-DE" altLang="de-DE" sz="2800" b="1">
                <a:solidFill>
                  <a:srgbClr val="FFFF00"/>
                </a:solidFill>
                <a:effectLst/>
              </a:rPr>
              <a:t>der Vereinten Nationen </a:t>
            </a:r>
            <a:br>
              <a:rPr lang="de-DE" altLang="de-DE" sz="2800" b="1">
                <a:solidFill>
                  <a:srgbClr val="FFFF00"/>
                </a:solidFill>
                <a:effectLst/>
              </a:rPr>
            </a:br>
            <a:r>
              <a:rPr lang="de-DE" altLang="de-DE" sz="2800" b="1">
                <a:solidFill>
                  <a:srgbClr val="FFFF00"/>
                </a:solidFill>
                <a:effectLst/>
              </a:rPr>
              <a:t>über die sexuelle Orientierung und geschlechtliche Identität vom 18. Dezember 2008</a:t>
            </a:r>
          </a:p>
        </p:txBody>
      </p:sp>
      <p:sp>
        <p:nvSpPr>
          <p:cNvPr id="82948" name="Rectangle 4"/>
          <p:cNvSpPr>
            <a:spLocks noChangeArrowheads="1"/>
          </p:cNvSpPr>
          <p:nvPr/>
        </p:nvSpPr>
        <p:spPr bwMode="auto">
          <a:xfrm>
            <a:off x="827088" y="2563813"/>
            <a:ext cx="7704137" cy="915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de-DE" altLang="de-DE" b="1">
                <a:solidFill>
                  <a:srgbClr val="FFFF00"/>
                </a:solidFill>
              </a:rPr>
              <a:t>66 Unterzeichnerstaaten</a:t>
            </a:r>
            <a:r>
              <a:rPr lang="de-DE" altLang="de-DE" b="1"/>
              <a:t> (von 192 UN-Mitgliedern) der Erklärung vom </a:t>
            </a:r>
            <a:r>
              <a:rPr lang="de-DE" altLang="de-DE" b="1">
                <a:solidFill>
                  <a:srgbClr val="FFFF00"/>
                </a:solidFill>
              </a:rPr>
              <a:t>18. Dezember 2008</a:t>
            </a:r>
            <a:r>
              <a:rPr lang="de-DE" altLang="de-DE" b="1"/>
              <a:t> gehören 39 europäische, 13 amerikanische, </a:t>
            </a:r>
          </a:p>
          <a:p>
            <a:pPr algn="ctr"/>
            <a:r>
              <a:rPr lang="de-DE" altLang="de-DE" b="1"/>
              <a:t>6 afrikanische, 6 asiatische und 2 ozeanische Länder </a:t>
            </a:r>
          </a:p>
        </p:txBody>
      </p:sp>
      <p:sp>
        <p:nvSpPr>
          <p:cNvPr id="82949" name="Rectangle 5"/>
          <p:cNvSpPr>
            <a:spLocks noChangeArrowheads="1"/>
          </p:cNvSpPr>
          <p:nvPr/>
        </p:nvSpPr>
        <p:spPr bwMode="auto">
          <a:xfrm>
            <a:off x="323850" y="3803650"/>
            <a:ext cx="8496300" cy="2289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de-DE" altLang="de-DE" b="1"/>
              <a:t>Unmittelbar nach Vorlage der Erklärung in der Sitzung der UN-Vollversammlung am </a:t>
            </a:r>
            <a:r>
              <a:rPr lang="de-DE" altLang="de-DE" b="1">
                <a:solidFill>
                  <a:srgbClr val="FFFF00"/>
                </a:solidFill>
              </a:rPr>
              <a:t>18. Dezember 2008 brachte Syrien eine Gegenerklärung ein, der sich 57 vorwiegend islamische und afrikanische Staaten anschlossen.</a:t>
            </a:r>
          </a:p>
          <a:p>
            <a:pPr algn="ctr"/>
            <a:r>
              <a:rPr lang="de-DE" altLang="de-DE" b="1"/>
              <a:t>Begründung: </a:t>
            </a:r>
          </a:p>
          <a:p>
            <a:pPr algn="ctr"/>
            <a:r>
              <a:rPr lang="de-DE" altLang="de-DE" b="1"/>
              <a:t>die Erklärung geht über einvernehmliche sexuelle Handlungen unter Erwachsenen hinaus und kann so zur Rechtfertigung „vieler unsittlicher Handlungen einschließlich Pädophilie dienen.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2948"/>
                                        </p:tgtEl>
                                        <p:attrNameLst>
                                          <p:attrName>style.visibility</p:attrName>
                                        </p:attrNameLst>
                                      </p:cBhvr>
                                      <p:to>
                                        <p:strVal val="visible"/>
                                      </p:to>
                                    </p:set>
                                    <p:animEffect transition="in" filter="blinds(horizontal)">
                                      <p:cBhvr>
                                        <p:cTn id="7" dur="500"/>
                                        <p:tgtEl>
                                          <p:spTgt spid="829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2949"/>
                                        </p:tgtEl>
                                        <p:attrNameLst>
                                          <p:attrName>style.visibility</p:attrName>
                                        </p:attrNameLst>
                                      </p:cBhvr>
                                      <p:to>
                                        <p:strVal val="visible"/>
                                      </p:to>
                                    </p:set>
                                    <p:animEffect transition="in" filter="blinds(horizontal)">
                                      <p:cBhvr>
                                        <p:cTn id="12" dur="500"/>
                                        <p:tgtEl>
                                          <p:spTgt spid="829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8" grpId="0"/>
      <p:bldP spid="8294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6" name="Rectangle 4"/>
          <p:cNvSpPr>
            <a:spLocks noChangeArrowheads="1"/>
          </p:cNvSpPr>
          <p:nvPr/>
        </p:nvSpPr>
        <p:spPr bwMode="auto">
          <a:xfrm>
            <a:off x="34925" y="506413"/>
            <a:ext cx="9109075"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1pPr>
            <a:lvl2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2pPr>
            <a:lvl3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3pPr>
            <a:lvl4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4pPr>
            <a:lvl5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9pPr>
          </a:lstStyle>
          <a:p>
            <a:r>
              <a:rPr lang="de-DE" altLang="de-DE" sz="3200" b="1">
                <a:solidFill>
                  <a:srgbClr val="FFFF00"/>
                </a:solidFill>
                <a:effectLst/>
              </a:rPr>
              <a:t>Erklärung von 2011 (UN - Menschenrechtsrat)</a:t>
            </a:r>
          </a:p>
        </p:txBody>
      </p:sp>
      <p:sp>
        <p:nvSpPr>
          <p:cNvPr id="84997" name="Rectangle 5"/>
          <p:cNvSpPr>
            <a:spLocks noChangeArrowheads="1"/>
          </p:cNvSpPr>
          <p:nvPr/>
        </p:nvSpPr>
        <p:spPr bwMode="auto">
          <a:xfrm>
            <a:off x="1258888" y="2381250"/>
            <a:ext cx="669607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de-DE" altLang="de-DE" sz="2400" b="1"/>
              <a:t>Die Erklärung wird von 85 der 192 UN-Mitgliedsstaaten unterstützt, darunter die weitaus meisten europäischen, amerikanischen und ozeanischen Staaten.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5400" y="476250"/>
            <a:ext cx="9083675" cy="581025"/>
          </a:xfrm>
        </p:spPr>
        <p:txBody>
          <a:bodyPr/>
          <a:lstStyle/>
          <a:p>
            <a:r>
              <a:rPr lang="de-DE" altLang="de-DE" sz="3200" b="1">
                <a:solidFill>
                  <a:srgbClr val="FFFF00"/>
                </a:solidFill>
              </a:rPr>
              <a:t>Koalitionsvertrag CDU/CSU/SPD 2013</a:t>
            </a:r>
          </a:p>
        </p:txBody>
      </p:sp>
      <p:sp>
        <p:nvSpPr>
          <p:cNvPr id="25604" name="Rectangle 4"/>
          <p:cNvSpPr>
            <a:spLocks noChangeArrowheads="1"/>
          </p:cNvSpPr>
          <p:nvPr/>
        </p:nvSpPr>
        <p:spPr bwMode="auto">
          <a:xfrm>
            <a:off x="323850" y="1557338"/>
            <a:ext cx="8640763" cy="340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DE" altLang="de-DE" sz="3200" b="1"/>
              <a:t>Sexuelle Identität respektieren</a:t>
            </a:r>
            <a:r>
              <a:rPr lang="de-DE" altLang="de-DE" b="1"/>
              <a:t> </a:t>
            </a:r>
          </a:p>
          <a:p>
            <a:pPr algn="ctr"/>
            <a:r>
              <a:rPr lang="de-DE" altLang="de-DE" b="1"/>
              <a:t> </a:t>
            </a:r>
          </a:p>
          <a:p>
            <a:pPr algn="ctr"/>
            <a:r>
              <a:rPr lang="de-DE" altLang="de-DE" sz="2400" b="1"/>
              <a:t>Lebenspartnerschaften, Regenbogenfamilien </a:t>
            </a:r>
          </a:p>
          <a:p>
            <a:pPr algn="ctr"/>
            <a:r>
              <a:rPr lang="de-DE" altLang="de-DE" sz="2400"/>
              <a:t>Wir wissen, dass in gleichgeschlechtlichen Partnerschaften Werte gelebt werden, </a:t>
            </a:r>
            <a:r>
              <a:rPr lang="de-DE" altLang="de-DE" sz="2400" b="1">
                <a:solidFill>
                  <a:srgbClr val="FFFF00"/>
                </a:solidFill>
              </a:rPr>
              <a:t>die grundlegend für unsere Gesellschaft sind</a:t>
            </a:r>
            <a:r>
              <a:rPr lang="de-DE" altLang="de-DE" sz="2400"/>
              <a:t>… Wir </a:t>
            </a:r>
            <a:r>
              <a:rPr lang="de-DE" altLang="de-DE" sz="2400" b="1">
                <a:solidFill>
                  <a:srgbClr val="FFFF00"/>
                </a:solidFill>
              </a:rPr>
              <a:t>verurteilen Homophobie und Transphobie</a:t>
            </a:r>
            <a:r>
              <a:rPr lang="de-DE" altLang="de-DE" sz="2400"/>
              <a:t> und werden </a:t>
            </a:r>
            <a:r>
              <a:rPr lang="de-DE" altLang="de-DE" sz="2400" b="1">
                <a:solidFill>
                  <a:srgbClr val="FFFF00"/>
                </a:solidFill>
              </a:rPr>
              <a:t>entschieden dagegen vorgehen</a:t>
            </a:r>
            <a:r>
              <a:rPr lang="de-DE" altLang="de-DE" sz="2400"/>
              <a:t>… Die Arbeit der „</a:t>
            </a:r>
            <a:r>
              <a:rPr lang="de-DE" altLang="de-DE" sz="2400" b="1">
                <a:solidFill>
                  <a:srgbClr val="FFFF00"/>
                </a:solidFill>
              </a:rPr>
              <a:t>Bundesstiftung Magnus Hirschfeld</a:t>
            </a:r>
            <a:r>
              <a:rPr lang="de-DE" altLang="de-DE" sz="2400"/>
              <a:t>“ werden wir weiter fördern.</a:t>
            </a:r>
            <a:endParaRPr lang="de-DE" altLang="de-DE" sz="24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checkerboard(across)">
                                      <p:cBhvr>
                                        <p:cTn id="7" dur="500"/>
                                        <p:tgtEl>
                                          <p:spTgt spid="256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5604"/>
                                        </p:tgtEl>
                                        <p:attrNameLst>
                                          <p:attrName>style.visibility</p:attrName>
                                        </p:attrNameLst>
                                      </p:cBhvr>
                                      <p:to>
                                        <p:strVal val="visible"/>
                                      </p:to>
                                    </p:set>
                                    <p:animEffect transition="in" filter="checkerboard(across)">
                                      <p:cBhvr>
                                        <p:cTn id="12" dur="500"/>
                                        <p:tgtEl>
                                          <p:spTgt spid="256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1927225" y="577850"/>
            <a:ext cx="2490788" cy="40322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r>
              <a:rPr lang="de-DE" altLang="de-DE" sz="2400" b="1"/>
              <a:t>Entscheidungen </a:t>
            </a:r>
          </a:p>
        </p:txBody>
      </p:sp>
      <p:sp>
        <p:nvSpPr>
          <p:cNvPr id="64515" name="Rectangle 3"/>
          <p:cNvSpPr>
            <a:spLocks noChangeArrowheads="1"/>
          </p:cNvSpPr>
          <p:nvPr/>
        </p:nvSpPr>
        <p:spPr bwMode="auto">
          <a:xfrm>
            <a:off x="4829175" y="577850"/>
            <a:ext cx="1797050" cy="40322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r>
              <a:rPr lang="de-DE" altLang="de-DE" sz="2400" b="1"/>
              <a:t>Handlungen</a:t>
            </a:r>
          </a:p>
        </p:txBody>
      </p:sp>
      <p:sp>
        <p:nvSpPr>
          <p:cNvPr id="64516" name="Rectangle 4"/>
          <p:cNvSpPr>
            <a:spLocks noChangeArrowheads="1"/>
          </p:cNvSpPr>
          <p:nvPr/>
        </p:nvSpPr>
        <p:spPr bwMode="auto">
          <a:xfrm>
            <a:off x="611188" y="1346200"/>
            <a:ext cx="7961312" cy="4819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r>
              <a:rPr lang="de-DE" altLang="de-DE" b="1"/>
              <a:t>Veröffentlichung der FU Berlin:</a:t>
            </a:r>
          </a:p>
          <a:p>
            <a:r>
              <a:rPr lang="de-DE" altLang="de-DE" b="1"/>
              <a:t>Die Führungsebene wird bei Gender Mainstreaming zur treibenden Kraft</a:t>
            </a:r>
            <a:r>
              <a:rPr lang="de-DE" altLang="de-DE"/>
              <a:t>. Es scheint ein sicheres und simples Mittel zu sein, Verbesserungen herbeizuführen: Die Führungskräfte achten auf ein Thema und bringen so ihr Team dazu, es ebenfalls zu bedenken. </a:t>
            </a:r>
            <a:r>
              <a:rPr lang="de-DE" altLang="de-DE" b="1">
                <a:solidFill>
                  <a:srgbClr val="FFFF00"/>
                </a:solidFill>
              </a:rPr>
              <a:t>Die Management-Fachsprache nennt dieses Vorgehen top-down und meint damit, dass etwas von oben nach unten durchgesetzt wird. Es muss sich keine selbstorganisierte Initiative mehr gründen oder freiwillige Arbeitsgruppen tagen, </a:t>
            </a:r>
            <a:r>
              <a:rPr lang="de-DE" altLang="de-DE" b="1" u="sng">
                <a:solidFill>
                  <a:srgbClr val="FFFF00"/>
                </a:solidFill>
              </a:rPr>
              <a:t>sondern die Anweisung kommt klar und deutlich von oben. Sie ist verbindlich und zu befolgen, der Erfolg wird erwartet. Das klingt autoritär und ist es auch, aber nach Jahrzehnten der Versuche etwas „von unten“ zu ändern, ist es vielleicht an der Zeit, es mal andersherum zu versuchen</a:t>
            </a:r>
            <a:r>
              <a:rPr lang="de-DE" altLang="de-DE" b="1">
                <a:solidFill>
                  <a:srgbClr val="FFFF00"/>
                </a:solidFill>
              </a:rPr>
              <a:t>.</a:t>
            </a:r>
            <a:r>
              <a:rPr lang="de-DE" altLang="de-DE"/>
              <a:t> Schließlich gewinnen, wenn es gut klappt, alle Beteiligten. </a:t>
            </a:r>
            <a:r>
              <a:rPr lang="de-DE" altLang="de-DE" b="1"/>
              <a:t>Dadurch, dass die Entschei-dung „von oben“ kommt, ist die Umsetzbarkeit, also das Zuteilen von finanziellen Mitteln, formalen Befugnissen und Zeit (!) besser gewähr-leistet</a:t>
            </a:r>
            <a:r>
              <a:rPr lang="de-DE" altLang="de-DE"/>
              <a:t>. </a:t>
            </a:r>
          </a:p>
          <a:p>
            <a:r>
              <a:rPr lang="de-DE" altLang="de-DE" sz="1400">
                <a:hlinkClick r:id="rId2"/>
              </a:rPr>
              <a:t>http://www.geisteswissenschaften.fu-berlin.de/administration/</a:t>
            </a:r>
            <a:r>
              <a:rPr lang="de-DE" altLang="de-DE" sz="1400"/>
              <a:t> fachbereichs-verwaltung/frauen-beauftragte/lernpfad_gender_mainstreaming/LernpfadGendermainstreaming3.html</a:t>
            </a:r>
          </a:p>
        </p:txBody>
      </p:sp>
      <p:sp>
        <p:nvSpPr>
          <p:cNvPr id="64517" name="Rectangle 5"/>
          <p:cNvSpPr>
            <a:spLocks noChangeArrowheads="1"/>
          </p:cNvSpPr>
          <p:nvPr/>
        </p:nvSpPr>
        <p:spPr bwMode="auto">
          <a:xfrm>
            <a:off x="7092950" y="577850"/>
            <a:ext cx="1744663" cy="40322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r>
              <a:rPr lang="de-DE" altLang="de-DE" sz="2400" b="1"/>
              <a:t>Controlling </a:t>
            </a:r>
          </a:p>
        </p:txBody>
      </p:sp>
      <p:sp>
        <p:nvSpPr>
          <p:cNvPr id="64518" name="Rectangle 6"/>
          <p:cNvSpPr>
            <a:spLocks noChangeArrowheads="1"/>
          </p:cNvSpPr>
          <p:nvPr/>
        </p:nvSpPr>
        <p:spPr bwMode="auto">
          <a:xfrm>
            <a:off x="271463" y="577850"/>
            <a:ext cx="1208087" cy="40322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r>
              <a:rPr lang="de-DE" altLang="de-DE" sz="2400" b="1"/>
              <a:t>Analyse</a:t>
            </a:r>
          </a:p>
        </p:txBody>
      </p:sp>
      <p:sp>
        <p:nvSpPr>
          <p:cNvPr id="64519" name="Line 7"/>
          <p:cNvSpPr>
            <a:spLocks noChangeShapeType="1"/>
          </p:cNvSpPr>
          <p:nvPr/>
        </p:nvSpPr>
        <p:spPr bwMode="auto">
          <a:xfrm>
            <a:off x="1485900" y="784225"/>
            <a:ext cx="431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64520" name="Line 8"/>
          <p:cNvSpPr>
            <a:spLocks noChangeShapeType="1"/>
          </p:cNvSpPr>
          <p:nvPr/>
        </p:nvSpPr>
        <p:spPr bwMode="auto">
          <a:xfrm>
            <a:off x="4403725" y="765175"/>
            <a:ext cx="431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64521" name="Line 9"/>
          <p:cNvSpPr>
            <a:spLocks noChangeShapeType="1"/>
          </p:cNvSpPr>
          <p:nvPr/>
        </p:nvSpPr>
        <p:spPr bwMode="auto">
          <a:xfrm>
            <a:off x="6661150" y="793750"/>
            <a:ext cx="431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107950" y="4149725"/>
            <a:ext cx="8899525"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de-DE" altLang="de-DE"/>
              <a:t>„Die Bibel ist in diesem Prozess der Veränderung eine Kraftquelle – </a:t>
            </a:r>
            <a:r>
              <a:rPr lang="de-DE" altLang="de-DE" b="1">
                <a:solidFill>
                  <a:srgbClr val="FFFF00"/>
                </a:solidFill>
              </a:rPr>
              <a:t>spirituell und politisch</a:t>
            </a:r>
            <a:r>
              <a:rPr lang="de-DE" altLang="de-DE"/>
              <a:t>. Eine </a:t>
            </a:r>
            <a:r>
              <a:rPr lang="de-DE" altLang="de-DE" b="1">
                <a:solidFill>
                  <a:srgbClr val="FFFF00"/>
                </a:solidFill>
              </a:rPr>
              <a:t>geschlechterbewusste Hermeneutik</a:t>
            </a:r>
            <a:r>
              <a:rPr lang="de-DE" altLang="de-DE"/>
              <a:t> für die Auslegung der Bibel zu entwickeln, bedeutet </a:t>
            </a:r>
            <a:r>
              <a:rPr lang="de-DE" altLang="de-DE" b="1">
                <a:solidFill>
                  <a:srgbClr val="FFFF00"/>
                </a:solidFill>
              </a:rPr>
              <a:t>festgefügte Geschlechterklischees zu überwinden</a:t>
            </a:r>
            <a:r>
              <a:rPr lang="de-DE" altLang="de-DE"/>
              <a:t> und die Aktualität ihrer befreienden Aussagen neu zu entdecken. </a:t>
            </a:r>
            <a:r>
              <a:rPr lang="de-DE" altLang="de-DE" b="1">
                <a:solidFill>
                  <a:srgbClr val="FFFF00"/>
                </a:solidFill>
              </a:rPr>
              <a:t>Geschlechterbewusste Bibelauslegung ist immer kontextuell</a:t>
            </a:r>
            <a:r>
              <a:rPr lang="de-DE" altLang="de-DE"/>
              <a:t>. </a:t>
            </a:r>
            <a:r>
              <a:rPr lang="de-DE" altLang="de-DE" b="1">
                <a:solidFill>
                  <a:srgbClr val="FFFF00"/>
                </a:solidFill>
              </a:rPr>
              <a:t>Sie speist sich aus vielfältigen Dialogen: zwischen allen Geschlechtern, den Generationen, Dialogen zwischen Wissenschaft und Praxis, zwischen Gesellschaft, Politik und Theologie und Dialogen zwischen den Religionen; sie lebt vom Austausch weltweit</a:t>
            </a:r>
            <a:r>
              <a:rPr lang="de-DE" altLang="de-DE" b="1"/>
              <a:t>.“ </a:t>
            </a:r>
          </a:p>
        </p:txBody>
      </p:sp>
      <p:sp>
        <p:nvSpPr>
          <p:cNvPr id="34819" name="Rectangle 3"/>
          <p:cNvSpPr>
            <a:spLocks noChangeArrowheads="1"/>
          </p:cNvSpPr>
          <p:nvPr/>
        </p:nvSpPr>
        <p:spPr bwMode="auto">
          <a:xfrm>
            <a:off x="-36513" y="747713"/>
            <a:ext cx="9074151" cy="3113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de-DE" altLang="de-DE" b="1"/>
              <a:t>Prof. Dr. Claudia Janssen, Studienleiterin:</a:t>
            </a:r>
          </a:p>
          <a:p>
            <a:pPr algn="ctr"/>
            <a:r>
              <a:rPr lang="de-DE" altLang="de-DE"/>
              <a:t>„Ich wünsche mir für das Studienzentrum der EKD für Genderfragen in Kirche und Theologie, dass es ein Ort des Dialogs wird. Der Begriff Gender öffnet sich für den ganzen Reichtum an Forschungsdiskursen, an die wir anknüpfen können: </a:t>
            </a:r>
            <a:r>
              <a:rPr lang="de-DE" altLang="de-DE" b="1">
                <a:solidFill>
                  <a:srgbClr val="FFFF00"/>
                </a:solidFill>
              </a:rPr>
              <a:t>Feministische Theologien, Rassismus-Diskurse, insbesondere den christlich-jüdischen</a:t>
            </a:r>
            <a:r>
              <a:rPr lang="de-DE" altLang="de-DE">
                <a:solidFill>
                  <a:srgbClr val="FFFF00"/>
                </a:solidFill>
              </a:rPr>
              <a:t> </a:t>
            </a:r>
            <a:r>
              <a:rPr lang="de-DE" altLang="de-DE" b="1">
                <a:solidFill>
                  <a:srgbClr val="FFFF00"/>
                </a:solidFill>
              </a:rPr>
              <a:t>Dialog, queer-Theologien, ökumenische, interreligiöse und postkoloniale Diskurse</a:t>
            </a:r>
            <a:r>
              <a:rPr lang="de-DE" altLang="de-DE"/>
              <a:t>… Ich persönlich nähere mich den Fragen des Geschlechterverhältnisses </a:t>
            </a:r>
            <a:r>
              <a:rPr lang="de-DE" altLang="de-DE" b="1">
                <a:solidFill>
                  <a:srgbClr val="FFFF00"/>
                </a:solidFill>
              </a:rPr>
              <a:t>aus feministischer Perspektive</a:t>
            </a:r>
            <a:r>
              <a:rPr lang="de-DE" altLang="de-DE"/>
              <a:t> an und will aus den Dialogen lernen: nicht nur zwischen Männern und Frauen, sondern zwischen allen Geschlechtern, zwischen Menschen, die </a:t>
            </a:r>
            <a:r>
              <a:rPr lang="de-DE" altLang="de-DE" b="1">
                <a:solidFill>
                  <a:srgbClr val="FFFF00"/>
                </a:solidFill>
              </a:rPr>
              <a:t>hetero-, bisexuell, lesbisch, schwul, transgender, intersexuell, queer</a:t>
            </a:r>
            <a:r>
              <a:rPr lang="de-DE" altLang="de-DE"/>
              <a:t> sind.“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200025" y="1408113"/>
            <a:ext cx="8764588" cy="4833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de-DE" altLang="de-DE" b="1">
                <a:solidFill>
                  <a:srgbClr val="E3ED15"/>
                </a:solidFill>
                <a:latin typeface="Tahoma" panose="020B0604030504040204" pitchFamily="34" charset="0"/>
              </a:rPr>
              <a:t>Punkt 5 Theologische Orientierung</a:t>
            </a:r>
          </a:p>
          <a:p>
            <a:r>
              <a:rPr lang="de-DE" altLang="de-DE" sz="1400">
                <a:latin typeface="Tahoma" panose="020B0604030504040204" pitchFamily="34" charset="0"/>
              </a:rPr>
              <a:t>… Deutet man die biblischen Aussagen, „</a:t>
            </a:r>
            <a:r>
              <a:rPr lang="de-DE" altLang="de-DE" sz="1400" b="1" i="1">
                <a:solidFill>
                  <a:srgbClr val="E3ED15"/>
                </a:solidFill>
                <a:latin typeface="Tahoma" panose="020B0604030504040204" pitchFamily="34" charset="0"/>
              </a:rPr>
              <a:t>in denen Homosexualität als Sünde gekennzeichnet werde, als zeitlos gültig, kann man zu der Meinung kommen, eine homosexuelle Partnerschaft sei mit einer heterosexuellen keinesfalls vergleichbar</a:t>
            </a:r>
            <a:r>
              <a:rPr lang="de-DE" altLang="de-DE" sz="1400">
                <a:latin typeface="Tahoma" panose="020B0604030504040204" pitchFamily="34" charset="0"/>
              </a:rPr>
              <a:t>“. Es gibt aber auch biblische Texte, „</a:t>
            </a:r>
            <a:r>
              <a:rPr lang="de-DE" altLang="de-DE" sz="1400" b="1" i="1">
                <a:solidFill>
                  <a:srgbClr val="E3ED15"/>
                </a:solidFill>
                <a:latin typeface="Tahoma" panose="020B0604030504040204" pitchFamily="34" charset="0"/>
              </a:rPr>
              <a:t>die von zärtlichen Beziehungen zwischen Männern sprechen</a:t>
            </a:r>
            <a:r>
              <a:rPr lang="de-DE" altLang="de-DE" sz="1400" b="1">
                <a:solidFill>
                  <a:srgbClr val="E3ED15"/>
                </a:solidFill>
                <a:latin typeface="Tahoma" panose="020B0604030504040204" pitchFamily="34" charset="0"/>
              </a:rPr>
              <a:t>“. </a:t>
            </a:r>
          </a:p>
          <a:p>
            <a:endParaRPr lang="de-DE" altLang="de-DE" sz="1400" b="1">
              <a:solidFill>
                <a:srgbClr val="E3ED15"/>
              </a:solidFill>
              <a:latin typeface="Tahoma" panose="020B0604030504040204" pitchFamily="34" charset="0"/>
            </a:endParaRPr>
          </a:p>
          <a:p>
            <a:r>
              <a:rPr lang="de-DE" altLang="de-DE" sz="1400">
                <a:latin typeface="Tahoma" panose="020B0604030504040204" pitchFamily="34" charset="0"/>
              </a:rPr>
              <a:t>Durch das biblische Zeugnis hindurch klinge als „Grundton“ vor allem aber der Ruf nach einem „</a:t>
            </a:r>
            <a:r>
              <a:rPr lang="de-DE" altLang="de-DE" sz="1400" b="1" i="1">
                <a:solidFill>
                  <a:srgbClr val="E3ED15"/>
                </a:solidFill>
                <a:latin typeface="Tahoma" panose="020B0604030504040204" pitchFamily="34" charset="0"/>
              </a:rPr>
              <a:t>verlässlichen, liebevollen und verantwortlichen Miteinander</a:t>
            </a:r>
            <a:r>
              <a:rPr lang="de-DE" altLang="de-DE" sz="1400" i="1">
                <a:solidFill>
                  <a:srgbClr val="E3ED15"/>
                </a:solidFill>
                <a:latin typeface="Tahoma" panose="020B0604030504040204" pitchFamily="34" charset="0"/>
              </a:rPr>
              <a:t>“. </a:t>
            </a:r>
          </a:p>
          <a:p>
            <a:r>
              <a:rPr lang="de-DE" altLang="de-DE" sz="1400">
                <a:solidFill>
                  <a:srgbClr val="E3ED15"/>
                </a:solidFill>
                <a:latin typeface="Tahoma" panose="020B0604030504040204" pitchFamily="34" charset="0"/>
              </a:rPr>
              <a:t>„</a:t>
            </a:r>
            <a:r>
              <a:rPr lang="de-DE" altLang="de-DE" sz="1400" b="1" i="1">
                <a:solidFill>
                  <a:srgbClr val="E3ED15"/>
                </a:solidFill>
                <a:latin typeface="Tahoma" panose="020B0604030504040204" pitchFamily="34" charset="0"/>
              </a:rPr>
              <a:t>Liest man die Bibel von dieser Grundüberzeugung her, dann sind gleichgeschlechtliche Partnerschaften, in denen sich Menschen zu einem verbindlichen und verantwortlichen Miteinander verpflichten, auch in theologischer Sicht als </a:t>
            </a:r>
            <a:r>
              <a:rPr lang="de-DE" altLang="de-DE" sz="1400" b="1" i="1" u="sng">
                <a:solidFill>
                  <a:srgbClr val="E3ED15"/>
                </a:solidFill>
                <a:latin typeface="Tahoma" panose="020B0604030504040204" pitchFamily="34" charset="0"/>
              </a:rPr>
              <a:t>gleichwertig</a:t>
            </a:r>
            <a:r>
              <a:rPr lang="de-DE" altLang="de-DE" sz="1400" b="1" i="1">
                <a:solidFill>
                  <a:srgbClr val="E3ED15"/>
                </a:solidFill>
                <a:latin typeface="Tahoma" panose="020B0604030504040204" pitchFamily="34" charset="0"/>
              </a:rPr>
              <a:t> anzuerkennen</a:t>
            </a:r>
            <a:r>
              <a:rPr lang="de-DE" altLang="de-DE" sz="1400" b="1">
                <a:solidFill>
                  <a:srgbClr val="E3ED15"/>
                </a:solidFill>
                <a:latin typeface="Tahoma" panose="020B0604030504040204" pitchFamily="34" charset="0"/>
              </a:rPr>
              <a:t>.“ Es zähle schließlich „</a:t>
            </a:r>
            <a:r>
              <a:rPr lang="de-DE" altLang="de-DE" sz="1400" b="1" i="1">
                <a:solidFill>
                  <a:srgbClr val="E3ED15"/>
                </a:solidFill>
                <a:latin typeface="Tahoma" panose="020B0604030504040204" pitchFamily="34" charset="0"/>
              </a:rPr>
              <a:t>zu den Stärken des evangelischen Menschenbilds, dass es Menschen nicht auf biologische Merkmale reduziert</a:t>
            </a:r>
            <a:r>
              <a:rPr lang="de-DE" altLang="de-DE" sz="1400" b="1">
                <a:solidFill>
                  <a:srgbClr val="E3ED15"/>
                </a:solidFill>
                <a:latin typeface="Tahoma" panose="020B0604030504040204" pitchFamily="34" charset="0"/>
              </a:rPr>
              <a:t>.“</a:t>
            </a:r>
            <a:r>
              <a:rPr lang="de-DE" altLang="de-DE" sz="1400">
                <a:solidFill>
                  <a:srgbClr val="E3ED15"/>
                </a:solidFill>
                <a:latin typeface="Tahoma" panose="020B0604030504040204" pitchFamily="34" charset="0"/>
              </a:rPr>
              <a:t> </a:t>
            </a:r>
          </a:p>
          <a:p>
            <a:r>
              <a:rPr lang="de-DE" altLang="de-DE" sz="1400">
                <a:solidFill>
                  <a:srgbClr val="E3ED15"/>
                </a:solidFill>
                <a:latin typeface="Tahoma" panose="020B0604030504040204" pitchFamily="34" charset="0"/>
              </a:rPr>
              <a:t>… „</a:t>
            </a:r>
            <a:r>
              <a:rPr lang="de-DE" altLang="de-DE" sz="1400" b="1" i="1">
                <a:solidFill>
                  <a:srgbClr val="E3ED15"/>
                </a:solidFill>
                <a:latin typeface="Tahoma" panose="020B0604030504040204" pitchFamily="34" charset="0"/>
              </a:rPr>
              <a:t>Ein </a:t>
            </a:r>
            <a:r>
              <a:rPr lang="de-DE" altLang="de-DE" sz="1400" b="1" i="1" u="sng">
                <a:solidFill>
                  <a:srgbClr val="E3ED15"/>
                </a:solidFill>
                <a:latin typeface="Tahoma" panose="020B0604030504040204" pitchFamily="34" charset="0"/>
              </a:rPr>
              <a:t>normatives Verständnis der Ehe als ‚göttliche Stiftung</a:t>
            </a:r>
            <a:r>
              <a:rPr lang="de-DE" altLang="de-DE" sz="1400" b="1" i="1">
                <a:solidFill>
                  <a:srgbClr val="E3ED15"/>
                </a:solidFill>
                <a:latin typeface="Tahoma" panose="020B0604030504040204" pitchFamily="34" charset="0"/>
              </a:rPr>
              <a:t>’ und eine Herleitung der traditionellen Geschlechterrollen aus der Schöpfungsordnung entspricht nicht der Breite des biblischen Zeugnisses</a:t>
            </a:r>
            <a:r>
              <a:rPr lang="de-DE" altLang="de-DE" sz="1400">
                <a:solidFill>
                  <a:srgbClr val="E3ED15"/>
                </a:solidFill>
                <a:latin typeface="Tahoma" panose="020B0604030504040204" pitchFamily="34" charset="0"/>
              </a:rPr>
              <a:t>.“ …</a:t>
            </a:r>
            <a:r>
              <a:rPr lang="de-DE" altLang="de-DE" sz="1400">
                <a:latin typeface="Tahoma" panose="020B0604030504040204" pitchFamily="34" charset="0"/>
              </a:rPr>
              <a:t> </a:t>
            </a:r>
          </a:p>
          <a:p>
            <a:endParaRPr lang="de-DE" altLang="de-DE" sz="1400">
              <a:latin typeface="Tahoma" panose="020B0604030504040204" pitchFamily="34" charset="0"/>
            </a:endParaRPr>
          </a:p>
          <a:p>
            <a:r>
              <a:rPr lang="de-DE" altLang="de-DE" sz="1400">
                <a:latin typeface="Tahoma" panose="020B0604030504040204" pitchFamily="34" charset="0"/>
              </a:rPr>
              <a:t>Angesichts des tiefgreifenden sozialen und kulturellen Wandels sei nämlich auch die Kirche aufgefordert, „</a:t>
            </a:r>
            <a:r>
              <a:rPr lang="de-DE" altLang="de-DE" sz="1400" b="1" i="1">
                <a:solidFill>
                  <a:srgbClr val="E3ED15"/>
                </a:solidFill>
                <a:latin typeface="Tahoma" panose="020B0604030504040204" pitchFamily="34" charset="0"/>
              </a:rPr>
              <a:t>Familie neu zu denken und die neue Vielfalt von privaten Lebensformen unvoreingenommen anzuerkennen und zu unterstützen</a:t>
            </a:r>
            <a:r>
              <a:rPr lang="de-DE" altLang="de-DE" sz="1400">
                <a:latin typeface="Tahoma" panose="020B0604030504040204" pitchFamily="34" charset="0"/>
              </a:rPr>
              <a:t>“. </a:t>
            </a:r>
            <a:r>
              <a:rPr lang="de-DE" altLang="de-DE" sz="1400">
                <a:solidFill>
                  <a:srgbClr val="E3ED15"/>
                </a:solidFill>
                <a:latin typeface="Tahoma" panose="020B0604030504040204" pitchFamily="34" charset="0"/>
              </a:rPr>
              <a:t>… „</a:t>
            </a:r>
            <a:r>
              <a:rPr lang="de-DE" altLang="de-DE" sz="1400" b="1" i="1">
                <a:solidFill>
                  <a:srgbClr val="E3ED15"/>
                </a:solidFill>
                <a:latin typeface="Tahoma" panose="020B0604030504040204" pitchFamily="34" charset="0"/>
              </a:rPr>
              <a:t>Die traditionellen Leitbilder halten den Herausforde-rungen in Wirtschaft und Gesellschaft sowie den vielfältigen Erwartungen an Familien nicht mehr stand.“ </a:t>
            </a:r>
          </a:p>
        </p:txBody>
      </p:sp>
      <p:sp>
        <p:nvSpPr>
          <p:cNvPr id="31747" name="Text Box 3"/>
          <p:cNvSpPr txBox="1">
            <a:spLocks noChangeArrowheads="1"/>
          </p:cNvSpPr>
          <p:nvPr/>
        </p:nvSpPr>
        <p:spPr bwMode="auto">
          <a:xfrm>
            <a:off x="395288" y="352425"/>
            <a:ext cx="8353425"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de-DE" altLang="de-DE" b="1">
                <a:solidFill>
                  <a:srgbClr val="E3ED15"/>
                </a:solidFill>
                <a:latin typeface="Tahoma" panose="020B0604030504040204" pitchFamily="34" charset="0"/>
              </a:rPr>
              <a:t>Das EKD-Positionspapier 2013                                                                   „Zwischen Autonomie und Angewiesenheit – Familie als verlässliche Gemeinschaft stärken“.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blinds(horizontal)">
                                      <p:cBhvr>
                                        <p:cTn id="7" dur="500"/>
                                        <p:tgtEl>
                                          <p:spTgt spid="317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1746">
                                            <p:txEl>
                                              <p:pRg st="0" end="0"/>
                                            </p:txEl>
                                          </p:spTgt>
                                        </p:tgtEl>
                                        <p:attrNameLst>
                                          <p:attrName>style.visibility</p:attrName>
                                        </p:attrNameLst>
                                      </p:cBhvr>
                                      <p:to>
                                        <p:strVal val="visible"/>
                                      </p:to>
                                    </p:set>
                                    <p:animEffect transition="in" filter="checkerboard(across)">
                                      <p:cBhvr>
                                        <p:cTn id="12" dur="500"/>
                                        <p:tgtEl>
                                          <p:spTgt spid="31746">
                                            <p:txEl>
                                              <p:pRg st="0" end="0"/>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1746">
                                            <p:txEl>
                                              <p:pRg st="1" end="1"/>
                                            </p:txEl>
                                          </p:spTgt>
                                        </p:tgtEl>
                                        <p:attrNameLst>
                                          <p:attrName>style.visibility</p:attrName>
                                        </p:attrNameLst>
                                      </p:cBhvr>
                                      <p:to>
                                        <p:strVal val="visible"/>
                                      </p:to>
                                    </p:set>
                                    <p:animEffect transition="in" filter="checkerboard(across)">
                                      <p:cBhvr>
                                        <p:cTn id="15" dur="500"/>
                                        <p:tgtEl>
                                          <p:spTgt spid="31746">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 presetClass="entr" presetSubtype="10" fill="hold" nodeType="clickEffect">
                                  <p:stCondLst>
                                    <p:cond delay="0"/>
                                  </p:stCondLst>
                                  <p:childTnLst>
                                    <p:set>
                                      <p:cBhvr>
                                        <p:cTn id="19" dur="1" fill="hold">
                                          <p:stCondLst>
                                            <p:cond delay="0"/>
                                          </p:stCondLst>
                                        </p:cTn>
                                        <p:tgtEl>
                                          <p:spTgt spid="31746">
                                            <p:txEl>
                                              <p:pRg st="3" end="3"/>
                                            </p:txEl>
                                          </p:spTgt>
                                        </p:tgtEl>
                                        <p:attrNameLst>
                                          <p:attrName>style.visibility</p:attrName>
                                        </p:attrNameLst>
                                      </p:cBhvr>
                                      <p:to>
                                        <p:strVal val="visible"/>
                                      </p:to>
                                    </p:set>
                                    <p:animEffect transition="in" filter="checkerboard(across)">
                                      <p:cBhvr>
                                        <p:cTn id="20" dur="500"/>
                                        <p:tgtEl>
                                          <p:spTgt spid="31746">
                                            <p:txEl>
                                              <p:pRg st="3" end="3"/>
                                            </p:txEl>
                                          </p:spTgt>
                                        </p:tgtEl>
                                      </p:cBhvr>
                                    </p:animEffect>
                                  </p:childTnLst>
                                </p:cTn>
                              </p:par>
                              <p:par>
                                <p:cTn id="21" presetID="5" presetClass="entr" presetSubtype="10" fill="hold" nodeType="withEffect">
                                  <p:stCondLst>
                                    <p:cond delay="0"/>
                                  </p:stCondLst>
                                  <p:childTnLst>
                                    <p:set>
                                      <p:cBhvr>
                                        <p:cTn id="22" dur="1" fill="hold">
                                          <p:stCondLst>
                                            <p:cond delay="0"/>
                                          </p:stCondLst>
                                        </p:cTn>
                                        <p:tgtEl>
                                          <p:spTgt spid="31746">
                                            <p:txEl>
                                              <p:pRg st="4" end="4"/>
                                            </p:txEl>
                                          </p:spTgt>
                                        </p:tgtEl>
                                        <p:attrNameLst>
                                          <p:attrName>style.visibility</p:attrName>
                                        </p:attrNameLst>
                                      </p:cBhvr>
                                      <p:to>
                                        <p:strVal val="visible"/>
                                      </p:to>
                                    </p:set>
                                    <p:animEffect transition="in" filter="checkerboard(across)">
                                      <p:cBhvr>
                                        <p:cTn id="23" dur="500"/>
                                        <p:tgtEl>
                                          <p:spTgt spid="31746">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 presetClass="entr" presetSubtype="10" fill="hold" nodeType="clickEffect">
                                  <p:stCondLst>
                                    <p:cond delay="0"/>
                                  </p:stCondLst>
                                  <p:childTnLst>
                                    <p:set>
                                      <p:cBhvr>
                                        <p:cTn id="27" dur="1" fill="hold">
                                          <p:stCondLst>
                                            <p:cond delay="0"/>
                                          </p:stCondLst>
                                        </p:cTn>
                                        <p:tgtEl>
                                          <p:spTgt spid="31746">
                                            <p:txEl>
                                              <p:pRg st="5" end="5"/>
                                            </p:txEl>
                                          </p:spTgt>
                                        </p:tgtEl>
                                        <p:attrNameLst>
                                          <p:attrName>style.visibility</p:attrName>
                                        </p:attrNameLst>
                                      </p:cBhvr>
                                      <p:to>
                                        <p:strVal val="visible"/>
                                      </p:to>
                                    </p:set>
                                    <p:animEffect transition="in" filter="checkerboard(across)">
                                      <p:cBhvr>
                                        <p:cTn id="28" dur="500"/>
                                        <p:tgtEl>
                                          <p:spTgt spid="31746">
                                            <p:txEl>
                                              <p:pRg st="5" end="5"/>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 presetClass="entr" presetSubtype="10" fill="hold" nodeType="clickEffect">
                                  <p:stCondLst>
                                    <p:cond delay="0"/>
                                  </p:stCondLst>
                                  <p:childTnLst>
                                    <p:set>
                                      <p:cBhvr>
                                        <p:cTn id="32" dur="1" fill="hold">
                                          <p:stCondLst>
                                            <p:cond delay="0"/>
                                          </p:stCondLst>
                                        </p:cTn>
                                        <p:tgtEl>
                                          <p:spTgt spid="31746">
                                            <p:txEl>
                                              <p:pRg st="7" end="7"/>
                                            </p:txEl>
                                          </p:spTgt>
                                        </p:tgtEl>
                                        <p:attrNameLst>
                                          <p:attrName>style.visibility</p:attrName>
                                        </p:attrNameLst>
                                      </p:cBhvr>
                                      <p:to>
                                        <p:strVal val="visible"/>
                                      </p:to>
                                    </p:set>
                                    <p:animEffect transition="in" filter="checkerboard(across)">
                                      <p:cBhvr>
                                        <p:cTn id="33" dur="500"/>
                                        <p:tgtEl>
                                          <p:spTgt spid="3174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406400"/>
            <a:ext cx="8229600" cy="1150938"/>
          </a:xfrm>
        </p:spPr>
        <p:txBody>
          <a:bodyPr/>
          <a:lstStyle/>
          <a:p>
            <a:r>
              <a:rPr lang="de-DE" altLang="de-DE" sz="2400">
                <a:solidFill>
                  <a:schemeClr val="tx1"/>
                </a:solidFill>
              </a:rPr>
              <a:t/>
            </a:r>
            <a:br>
              <a:rPr lang="de-DE" altLang="de-DE" sz="2400">
                <a:solidFill>
                  <a:schemeClr val="tx1"/>
                </a:solidFill>
              </a:rPr>
            </a:br>
            <a:r>
              <a:rPr lang="de-DE" altLang="de-DE" sz="2000" b="1">
                <a:solidFill>
                  <a:srgbClr val="FFFF00"/>
                </a:solidFill>
              </a:rPr>
              <a:t>Tony Jones, langjähriger Koordinator (bis 2008) von Emergent Village (U.S.A.) und Mitherausgeber des Emergent Manifesto of Hope, teilte am 20. November 2008 in einem Blogbeitrag mit:</a:t>
            </a:r>
            <a:br>
              <a:rPr lang="de-DE" altLang="de-DE" sz="2000" b="1">
                <a:solidFill>
                  <a:srgbClr val="FFFF00"/>
                </a:solidFill>
              </a:rPr>
            </a:br>
            <a:endParaRPr lang="de-DE" altLang="de-DE" sz="2000" b="1">
              <a:solidFill>
                <a:srgbClr val="FFFF00"/>
              </a:solidFill>
            </a:endParaRPr>
          </a:p>
        </p:txBody>
      </p:sp>
      <p:sp>
        <p:nvSpPr>
          <p:cNvPr id="37891" name="Rectangle 3"/>
          <p:cNvSpPr>
            <a:spLocks noChangeArrowheads="1"/>
          </p:cNvSpPr>
          <p:nvPr/>
        </p:nvSpPr>
        <p:spPr bwMode="auto">
          <a:xfrm>
            <a:off x="611188" y="1916113"/>
            <a:ext cx="7894637" cy="201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de-DE" altLang="de-DE"/>
              <a:t>Auf jeden Fall bin ich jetzt der Meinung, dass GLBTQ’s [gemeint sind Homosexuelle (G = gay), Lesben (L = lesbian), Bisexuelle (B = bisexual), Transgender-Leute bzw. Transsexuelle (T = transgender/transsexual) sowie Queer-Leute (Q = queer)] </a:t>
            </a:r>
            <a:r>
              <a:rPr lang="de-DE" altLang="de-DE" b="1">
                <a:solidFill>
                  <a:srgbClr val="FFFF00"/>
                </a:solidFill>
              </a:rPr>
              <a:t>im Einklang mit dem biblischen Christentum leben können (mindestens genauso gut wie jeder von uns das kann!) und dass ihre Monogamie von Kirche und Staat geduldet und gesegnet werden sollte.</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p:cNvSpPr>
            <a:spLocks noChangeArrowheads="1"/>
          </p:cNvSpPr>
          <p:nvPr/>
        </p:nvSpPr>
        <p:spPr bwMode="auto">
          <a:xfrm>
            <a:off x="0" y="2170113"/>
            <a:ext cx="9144000" cy="39211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de-DE" altLang="de-DE" sz="1400" b="1"/>
              <a:t>Wer mich wegen meiner eindeutig heterosexuellen Orientierung ablehnen würde, weist mich als Mensch zurück. </a:t>
            </a:r>
            <a:r>
              <a:rPr lang="de-DE" altLang="de-DE" sz="1400" b="1">
                <a:solidFill>
                  <a:srgbClr val="FFFF00"/>
                </a:solidFill>
              </a:rPr>
              <a:t>Sexualität ist nicht ein Teil von mir, sondern gehört zu meiner Identität.</a:t>
            </a:r>
            <a:r>
              <a:rPr lang="de-DE" altLang="de-DE" sz="1400" b="1"/>
              <a:t> … </a:t>
            </a:r>
          </a:p>
          <a:p>
            <a:pPr algn="ctr"/>
            <a:r>
              <a:rPr lang="de-DE" altLang="de-DE" sz="1400" b="1"/>
              <a:t>„Eine Ablehnung von Homosexuellen würde der christlichen und der evangelikalen Bewegung schaden und unseren Auftrag, das Evangelium unter die Leute zu bringen, </a:t>
            </a:r>
            <a:r>
              <a:rPr lang="de-DE" altLang="de-DE" sz="1400" b="1">
                <a:solidFill>
                  <a:srgbClr val="FFFF00"/>
                </a:solidFill>
              </a:rPr>
              <a:t>unnötig erschweren</a:t>
            </a:r>
            <a:r>
              <a:rPr lang="de-DE" altLang="de-DE" sz="1400" b="1"/>
              <a:t> </a:t>
            </a:r>
            <a:r>
              <a:rPr lang="de-DE" altLang="de-DE" sz="1400" b="1">
                <a:solidFill>
                  <a:srgbClr val="FFFF00"/>
                </a:solidFill>
              </a:rPr>
              <a:t>und behindern</a:t>
            </a:r>
            <a:r>
              <a:rPr lang="de-DE" altLang="de-DE" sz="1400" b="1"/>
              <a:t>. Im Übrigen ist nach meiner Wahrnehmung für die meisten Christen (auch evangelikalen) hier in Berlin das Thema Homosexualität längst durch. </a:t>
            </a:r>
            <a:r>
              <a:rPr lang="de-DE" altLang="de-DE" sz="1400" b="1">
                <a:solidFill>
                  <a:srgbClr val="FFFF00"/>
                </a:solidFill>
              </a:rPr>
              <a:t>Die offene oder latente Ablehnung von Schwulen und Lesben ist aus Berliner Perspektive kaum nachvollziehbar und mutet an wie ein Rückzugsgefecht ins fromme Ghetto.“…</a:t>
            </a:r>
          </a:p>
          <a:p>
            <a:pPr algn="ctr"/>
            <a:r>
              <a:rPr lang="de-DE" altLang="de-DE" sz="1400" b="1"/>
              <a:t>Die Gefahr für die evangelikale Bewegung in Deutschland besteht nicht darin, dass sie sich für homosexuell empfindende Menschen öffnet, sondern dass sie dem Thema Sexualität eine Priorität einräumt, die sie nicht haben darf. </a:t>
            </a:r>
            <a:r>
              <a:rPr lang="de-DE" altLang="de-DE" sz="1400" b="1">
                <a:solidFill>
                  <a:srgbClr val="FFFF00"/>
                </a:solidFill>
              </a:rPr>
              <a:t>Der Frage der sexuellen Orientierung gebührt kein status confessionis, an dem sich Heil und Unheil entscheiden.</a:t>
            </a:r>
            <a:r>
              <a:rPr lang="de-DE" altLang="de-DE" sz="1400" b="1"/>
              <a:t> </a:t>
            </a:r>
            <a:r>
              <a:rPr lang="de-DE" altLang="de-DE" sz="1400" b="1">
                <a:solidFill>
                  <a:srgbClr val="FFFF00"/>
                </a:solidFill>
              </a:rPr>
              <a:t>Das entscheidet sich allein an Jesus Christus.</a:t>
            </a:r>
            <a:r>
              <a:rPr lang="de-DE" altLang="de-DE" sz="1400" b="1"/>
              <a:t> </a:t>
            </a:r>
            <a:r>
              <a:rPr lang="de-DE" altLang="de-DE" sz="1400" b="1">
                <a:solidFill>
                  <a:srgbClr val="FFFF00"/>
                </a:solidFill>
              </a:rPr>
              <a:t>Wenn die Beurteilung sexueller Orientierung unsere Agenda und Statements dominiert, dann wird uns die Frage der Sexualität entzweien und unseren Auftrag, der Welt Christus zu bezeugen, beschädigen.</a:t>
            </a:r>
            <a:r>
              <a:rPr lang="de-DE" altLang="de-DE" sz="1400" b="1"/>
              <a:t> </a:t>
            </a:r>
          </a:p>
          <a:p>
            <a:pPr algn="ctr"/>
            <a:r>
              <a:rPr lang="de-DE" altLang="de-DE" sz="1400" b="1"/>
              <a:t>Das darf um des Evangeliums willen nicht geschehen. </a:t>
            </a:r>
            <a:r>
              <a:rPr lang="de-DE" altLang="de-DE" sz="1400" b="1">
                <a:solidFill>
                  <a:srgbClr val="FFFF00"/>
                </a:solidFill>
              </a:rPr>
              <a:t>Jesus betet, dass wir alle eins sind</a:t>
            </a:r>
            <a:r>
              <a:rPr lang="de-DE" altLang="de-DE" sz="1400" b="1"/>
              <a:t>. </a:t>
            </a:r>
            <a:r>
              <a:rPr lang="de-DE" altLang="de-DE" sz="1400" b="1">
                <a:solidFill>
                  <a:srgbClr val="FFFF00"/>
                </a:solidFill>
              </a:rPr>
              <a:t>Die Einheit besteht in Ihm, nicht in unseren theologischen Erkenntnissen</a:t>
            </a:r>
            <a:r>
              <a:rPr lang="de-DE" altLang="de-DE" sz="1400" b="1"/>
              <a:t>. Aber je näher wir Christus kommen, umso näher kommen wir einander und umso vollmächtiger können wir das kostbare Evangelium in Wort und Tat weitergeben. </a:t>
            </a:r>
          </a:p>
          <a:p>
            <a:pPr algn="ctr"/>
            <a:r>
              <a:rPr lang="de-DE" altLang="de-DE" sz="1400" b="1"/>
              <a:t>Zit.: Idea 5.Januar 2016</a:t>
            </a:r>
            <a:endParaRPr lang="de-DE" altLang="de-DE" sz="1400" b="1">
              <a:solidFill>
                <a:srgbClr val="FFFF00"/>
              </a:solidFill>
            </a:endParaRPr>
          </a:p>
        </p:txBody>
      </p:sp>
      <p:sp>
        <p:nvSpPr>
          <p:cNvPr id="38917" name="Rectangle 5"/>
          <p:cNvSpPr>
            <a:spLocks noChangeArrowheads="1"/>
          </p:cNvSpPr>
          <p:nvPr/>
        </p:nvSpPr>
        <p:spPr bwMode="auto">
          <a:xfrm>
            <a:off x="673100" y="333375"/>
            <a:ext cx="7850188"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DE" altLang="de-DE" sz="2400" b="1">
                <a:solidFill>
                  <a:srgbClr val="FFFF00"/>
                </a:solidFill>
              </a:rPr>
              <a:t>Pfarrer Garth, Gründer der Jungen Kirche Berlin</a:t>
            </a:r>
            <a:br>
              <a:rPr lang="de-DE" altLang="de-DE" sz="2400" b="1">
                <a:solidFill>
                  <a:srgbClr val="FFFF00"/>
                </a:solidFill>
              </a:rPr>
            </a:br>
            <a:r>
              <a:rPr lang="de-DE" altLang="de-DE" sz="2400" b="1">
                <a:solidFill>
                  <a:srgbClr val="FFFF00"/>
                </a:solidFill>
              </a:rPr>
              <a:t>„</a:t>
            </a:r>
            <a:r>
              <a:rPr lang="de-DE" altLang="de-DE" sz="2000" b="1">
                <a:solidFill>
                  <a:srgbClr val="FFFF00"/>
                </a:solidFill>
              </a:rPr>
              <a:t>Warum wir trotz unterschiedlicher theologischer Überzeugungen zum Thema Homosexualität an der Einheit in Christus festhalten müssen?“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Rectangle 4"/>
          <p:cNvSpPr>
            <a:spLocks noChangeArrowheads="1"/>
          </p:cNvSpPr>
          <p:nvPr/>
        </p:nvSpPr>
        <p:spPr bwMode="auto">
          <a:xfrm>
            <a:off x="611188" y="1500188"/>
            <a:ext cx="7797800" cy="2563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de-DE" altLang="de-DE"/>
              <a:t>„Wenn Menschen diese Frage für sich geistlich geklärt haben und der Meinung sind, dass die biblischen Aussagen über Homosexualität ihre Lebenssituation nicht treffen, dann sollten wir es möglich machen, dass sie bei uns angenommen sind, dass sie bei uns mitarbeiten können. Ich habe aber im Kontext der Gemeinschaftsbewegung auch gesagt, dass ich der Überzeugung bin, dass dies bei uns nicht immer umsetzbar ist. Aber mein Wunsch wäre es.“ </a:t>
            </a:r>
          </a:p>
          <a:p>
            <a:endParaRPr lang="de-DE" altLang="de-DE"/>
          </a:p>
          <a:p>
            <a:r>
              <a:rPr lang="de-DE" altLang="de-DE"/>
              <a:t>Zit.: Idea 5.Januar 2016</a:t>
            </a:r>
          </a:p>
        </p:txBody>
      </p:sp>
      <p:sp>
        <p:nvSpPr>
          <p:cNvPr id="98309" name="Rectangle 5"/>
          <p:cNvSpPr>
            <a:spLocks noChangeArrowheads="1"/>
          </p:cNvSpPr>
          <p:nvPr/>
        </p:nvSpPr>
        <p:spPr bwMode="auto">
          <a:xfrm>
            <a:off x="900113" y="496888"/>
            <a:ext cx="72723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DE" altLang="de-DE" sz="2400" b="1">
                <a:solidFill>
                  <a:srgbClr val="FFFF00"/>
                </a:solidFill>
              </a:rPr>
              <a:t>Dr. Michael Diener</a:t>
            </a:r>
            <a:r>
              <a:rPr lang="de-DE" altLang="de-DE" b="1">
                <a:solidFill>
                  <a:srgbClr val="FFFF00"/>
                </a:solidFill>
              </a:rPr>
              <a:t>                                                                           ehem. Vorsitzenden der Deutschen Evangelischen Allianz, Vorsitzender des Gnadauer Verbandes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9" name="AutoShape 5" descr="Über Gott und die Welt: Eine Autobiographie in Gesprächen"/>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de-CH"/>
          </a:p>
        </p:txBody>
      </p:sp>
      <p:sp>
        <p:nvSpPr>
          <p:cNvPr id="93190" name="Rectangle 6"/>
          <p:cNvSpPr>
            <a:spLocks noChangeArrowheads="1"/>
          </p:cNvSpPr>
          <p:nvPr/>
        </p:nvSpPr>
        <p:spPr bwMode="auto">
          <a:xfrm>
            <a:off x="2700338" y="722313"/>
            <a:ext cx="6443662" cy="573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de-DE" altLang="de-DE" b="1"/>
              <a:t>Das Wort „Gender Mainstreaming“ ist den meisten Bürgern unseres Landes nicht bekannt. Es ist ihnen daher auch nicht bekannt, dass sie seit Jahren </a:t>
            </a:r>
            <a:r>
              <a:rPr lang="de-DE" altLang="de-DE" b="1">
                <a:solidFill>
                  <a:srgbClr val="FFFF00"/>
                </a:solidFill>
              </a:rPr>
              <a:t>von Seiten der Regierungen, der europäischen Autoritäten und einem Teil der Medien einem Umerziehungspro-gramm unterworfen sind</a:t>
            </a:r>
            <a:r>
              <a:rPr lang="de-DE" altLang="de-DE" b="1"/>
              <a:t>, das bei den Insidern diesen Namen trägt. Was durch </a:t>
            </a:r>
            <a:r>
              <a:rPr lang="de-DE" altLang="de-DE" b="1">
                <a:solidFill>
                  <a:srgbClr val="FFFF00"/>
                </a:solidFill>
              </a:rPr>
              <a:t>Re-Education</a:t>
            </a:r>
            <a:r>
              <a:rPr lang="de-DE" altLang="de-DE" b="1"/>
              <a:t> aus den Köpfen eliminiert werden soll, ist eine jahrtausendealte Gewohn-heit der Menschheit: die Gewohnheit, Männer und Frauen zu unterscheiden; die gegenseitige sexuelle Anziehungs-kraft beider Geschlechter, </a:t>
            </a:r>
            <a:r>
              <a:rPr lang="de-DE" altLang="de-DE" b="1">
                <a:solidFill>
                  <a:srgbClr val="FFFF00"/>
                </a:solidFill>
              </a:rPr>
              <a:t>auf der die Existenz und Fort-existenz der Menschheit beruht</a:t>
            </a:r>
            <a:r>
              <a:rPr lang="de-DE" altLang="de-DE" b="1"/>
              <a:t>, zu unterscheiden von allen anderen Formen der Triebbefriedigung, sie diesen gegenüber durch Institutionalisierung zu privilegieren und sie bestimmten humanisierenden Regeln zu unter-werfen. </a:t>
            </a:r>
            <a:r>
              <a:rPr lang="de-DE" altLang="de-DE" b="1">
                <a:solidFill>
                  <a:srgbClr val="FFFF00"/>
                </a:solidFill>
              </a:rPr>
              <a:t>Die Umerziehung betrifft letzten Endes die Beseitigung der im Unvordenklichen gründenden schö-nen Gewohnheit, die wir Menschsein und menschliche Natur nennen.</a:t>
            </a:r>
            <a:r>
              <a:rPr lang="de-DE" altLang="de-DE"/>
              <a:t> </a:t>
            </a:r>
            <a:r>
              <a:rPr lang="de-DE" altLang="de-DE" b="1">
                <a:solidFill>
                  <a:srgbClr val="FFFF00"/>
                </a:solidFill>
              </a:rPr>
              <a:t>Emanzipieren sollen wir uns erklärterma-ßen von unserer Natur. </a:t>
            </a:r>
          </a:p>
          <a:p>
            <a:pPr algn="just"/>
            <a:r>
              <a:rPr lang="de-DE" altLang="de-DE" sz="1000" b="1">
                <a:solidFill>
                  <a:srgbClr val="FFFF00"/>
                </a:solidFill>
              </a:rPr>
              <a:t>Zit. in Kuby,G.: Die globale sexuelle Revolution, S.13</a:t>
            </a:r>
          </a:p>
        </p:txBody>
      </p:sp>
      <p:pic>
        <p:nvPicPr>
          <p:cNvPr id="93192" name="Picture 8" descr="Prof. Dr. Robert Spaeman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622300"/>
            <a:ext cx="1782763" cy="1943100"/>
          </a:xfrm>
          <a:prstGeom prst="rect">
            <a:avLst/>
          </a:prstGeom>
          <a:noFill/>
          <a:extLst>
            <a:ext uri="{909E8E84-426E-40DD-AFC4-6F175D3DCCD1}">
              <a14:hiddenFill xmlns:a14="http://schemas.microsoft.com/office/drawing/2010/main">
                <a:solidFill>
                  <a:srgbClr val="FFFFFF"/>
                </a:solidFill>
              </a14:hiddenFill>
            </a:ext>
          </a:extLst>
        </p:spPr>
      </p:pic>
      <p:sp>
        <p:nvSpPr>
          <p:cNvPr id="93193" name="Text Box 9"/>
          <p:cNvSpPr txBox="1">
            <a:spLocks noChangeArrowheads="1"/>
          </p:cNvSpPr>
          <p:nvPr/>
        </p:nvSpPr>
        <p:spPr bwMode="auto">
          <a:xfrm>
            <a:off x="73025" y="2579688"/>
            <a:ext cx="2627313" cy="1281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a:t>Dr. Spaemann</a:t>
            </a:r>
          </a:p>
          <a:p>
            <a:pPr>
              <a:spcBef>
                <a:spcPct val="50000"/>
              </a:spcBef>
            </a:pPr>
            <a:r>
              <a:rPr lang="de-DE" altLang="de-DE" sz="1200"/>
              <a:t>Professor für Philosophie an den Universitäten Stuttgart (bis 1968), </a:t>
            </a:r>
          </a:p>
          <a:p>
            <a:pPr>
              <a:spcBef>
                <a:spcPct val="50000"/>
              </a:spcBef>
            </a:pPr>
            <a:r>
              <a:rPr lang="de-DE" altLang="de-DE" sz="1200" u="sng"/>
              <a:t>Heidelberg</a:t>
            </a:r>
            <a:r>
              <a:rPr lang="de-DE" altLang="de-DE" sz="1200"/>
              <a:t> (bis 1972) und München (bis zur Emerit.)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300038"/>
            <a:ext cx="8229600" cy="752475"/>
          </a:xfrm>
        </p:spPr>
        <p:txBody>
          <a:bodyPr/>
          <a:lstStyle/>
          <a:p>
            <a:r>
              <a:rPr lang="de-DE" altLang="de-DE" sz="4000" b="1">
                <a:solidFill>
                  <a:srgbClr val="FFFF00"/>
                </a:solidFill>
                <a:effectLst/>
              </a:rPr>
              <a:t>Verheerende Folgen</a:t>
            </a:r>
          </a:p>
        </p:txBody>
      </p:sp>
      <p:sp>
        <p:nvSpPr>
          <p:cNvPr id="40963" name="Text Box 3"/>
          <p:cNvSpPr txBox="1">
            <a:spLocks noChangeArrowheads="1"/>
          </p:cNvSpPr>
          <p:nvPr/>
        </p:nvSpPr>
        <p:spPr bwMode="auto">
          <a:xfrm>
            <a:off x="395288" y="1125538"/>
            <a:ext cx="8353425" cy="395287"/>
          </a:xfrm>
          <a:prstGeom prst="rect">
            <a:avLst/>
          </a:prstGeom>
          <a:solidFill>
            <a:srgbClr val="000099"/>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t>1. Auflösung gottgegebener Ordnungen führt zum Anthropozentrismus  </a:t>
            </a:r>
          </a:p>
        </p:txBody>
      </p:sp>
      <p:sp>
        <p:nvSpPr>
          <p:cNvPr id="40964" name="Text Box 4"/>
          <p:cNvSpPr txBox="1">
            <a:spLocks noChangeArrowheads="1"/>
          </p:cNvSpPr>
          <p:nvPr/>
        </p:nvSpPr>
        <p:spPr bwMode="auto">
          <a:xfrm>
            <a:off x="395288" y="1844675"/>
            <a:ext cx="8353425" cy="669925"/>
          </a:xfrm>
          <a:prstGeom prst="rect">
            <a:avLst/>
          </a:prstGeom>
          <a:solidFill>
            <a:srgbClr val="000099"/>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t>2. Gesellschaftserhaltende Bindungen wie Geschlecht, Ehe und Familie werden zerstört  </a:t>
            </a:r>
          </a:p>
        </p:txBody>
      </p:sp>
      <p:sp>
        <p:nvSpPr>
          <p:cNvPr id="40965" name="Text Box 5"/>
          <p:cNvSpPr txBox="1">
            <a:spLocks noChangeArrowheads="1"/>
          </p:cNvSpPr>
          <p:nvPr/>
        </p:nvSpPr>
        <p:spPr bwMode="auto">
          <a:xfrm>
            <a:off x="395288" y="2852738"/>
            <a:ext cx="8353425" cy="669925"/>
          </a:xfrm>
          <a:prstGeom prst="rect">
            <a:avLst/>
          </a:prstGeom>
          <a:solidFill>
            <a:srgbClr val="000099"/>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t>3. Das Sozialstaatsprinzip wird auf Dauer nicht aufrechterhalten werden können. </a:t>
            </a:r>
          </a:p>
        </p:txBody>
      </p:sp>
      <p:sp>
        <p:nvSpPr>
          <p:cNvPr id="40966" name="Text Box 6"/>
          <p:cNvSpPr txBox="1">
            <a:spLocks noChangeArrowheads="1"/>
          </p:cNvSpPr>
          <p:nvPr/>
        </p:nvSpPr>
        <p:spPr bwMode="auto">
          <a:xfrm>
            <a:off x="395288" y="3825875"/>
            <a:ext cx="8353425" cy="395288"/>
          </a:xfrm>
          <a:prstGeom prst="rect">
            <a:avLst/>
          </a:prstGeom>
          <a:solidFill>
            <a:srgbClr val="000099"/>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t>4. Bindungsgestörte Kinder und Jugendliche neigen eher zur Kriminalität</a:t>
            </a:r>
          </a:p>
        </p:txBody>
      </p:sp>
      <p:sp>
        <p:nvSpPr>
          <p:cNvPr id="40967" name="Text Box 7"/>
          <p:cNvSpPr txBox="1">
            <a:spLocks noChangeArrowheads="1"/>
          </p:cNvSpPr>
          <p:nvPr/>
        </p:nvSpPr>
        <p:spPr bwMode="auto">
          <a:xfrm>
            <a:off x="395288" y="4559300"/>
            <a:ext cx="8353425" cy="669925"/>
          </a:xfrm>
          <a:prstGeom prst="rect">
            <a:avLst/>
          </a:prstGeom>
          <a:solidFill>
            <a:srgbClr val="000099"/>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t>5. Zunahme von Geschlechtsidentitätsproblemen von Kindern und Heranwachsenden (siehe Schweden) </a:t>
            </a:r>
          </a:p>
        </p:txBody>
      </p:sp>
      <p:sp>
        <p:nvSpPr>
          <p:cNvPr id="40968" name="Text Box 8"/>
          <p:cNvSpPr txBox="1">
            <a:spLocks noChangeArrowheads="1"/>
          </p:cNvSpPr>
          <p:nvPr/>
        </p:nvSpPr>
        <p:spPr bwMode="auto">
          <a:xfrm>
            <a:off x="395288" y="5589588"/>
            <a:ext cx="8353425" cy="395287"/>
          </a:xfrm>
          <a:prstGeom prst="rect">
            <a:avLst/>
          </a:prstGeom>
          <a:solidFill>
            <a:srgbClr val="000099"/>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t>6. Gender Mainstreaming ist das Sprungbrett in den Totalitarismus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963"/>
                                        </p:tgtEl>
                                        <p:attrNameLst>
                                          <p:attrName>style.visibility</p:attrName>
                                        </p:attrNameLst>
                                      </p:cBhvr>
                                      <p:to>
                                        <p:strVal val="visible"/>
                                      </p:to>
                                    </p:set>
                                    <p:animEffect transition="in" filter="blinds(horizontal)">
                                      <p:cBhvr>
                                        <p:cTn id="7" dur="500"/>
                                        <p:tgtEl>
                                          <p:spTgt spid="4096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0964"/>
                                        </p:tgtEl>
                                        <p:attrNameLst>
                                          <p:attrName>style.visibility</p:attrName>
                                        </p:attrNameLst>
                                      </p:cBhvr>
                                      <p:to>
                                        <p:strVal val="visible"/>
                                      </p:to>
                                    </p:set>
                                    <p:animEffect transition="in" filter="blinds(horizontal)">
                                      <p:cBhvr>
                                        <p:cTn id="12" dur="500"/>
                                        <p:tgtEl>
                                          <p:spTgt spid="4096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0965"/>
                                        </p:tgtEl>
                                        <p:attrNameLst>
                                          <p:attrName>style.visibility</p:attrName>
                                        </p:attrNameLst>
                                      </p:cBhvr>
                                      <p:to>
                                        <p:strVal val="visible"/>
                                      </p:to>
                                    </p:set>
                                    <p:animEffect transition="in" filter="blinds(horizontal)">
                                      <p:cBhvr>
                                        <p:cTn id="17" dur="500"/>
                                        <p:tgtEl>
                                          <p:spTgt spid="4096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0966"/>
                                        </p:tgtEl>
                                        <p:attrNameLst>
                                          <p:attrName>style.visibility</p:attrName>
                                        </p:attrNameLst>
                                      </p:cBhvr>
                                      <p:to>
                                        <p:strVal val="visible"/>
                                      </p:to>
                                    </p:set>
                                    <p:animEffect transition="in" filter="blinds(horizontal)">
                                      <p:cBhvr>
                                        <p:cTn id="22" dur="500"/>
                                        <p:tgtEl>
                                          <p:spTgt spid="4096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0967"/>
                                        </p:tgtEl>
                                        <p:attrNameLst>
                                          <p:attrName>style.visibility</p:attrName>
                                        </p:attrNameLst>
                                      </p:cBhvr>
                                      <p:to>
                                        <p:strVal val="visible"/>
                                      </p:to>
                                    </p:set>
                                    <p:animEffect transition="in" filter="blinds(horizontal)">
                                      <p:cBhvr>
                                        <p:cTn id="27" dur="500"/>
                                        <p:tgtEl>
                                          <p:spTgt spid="4096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0968"/>
                                        </p:tgtEl>
                                        <p:attrNameLst>
                                          <p:attrName>style.visibility</p:attrName>
                                        </p:attrNameLst>
                                      </p:cBhvr>
                                      <p:to>
                                        <p:strVal val="visible"/>
                                      </p:to>
                                    </p:set>
                                    <p:animEffect transition="in" filter="blinds(horizontal)">
                                      <p:cBhvr>
                                        <p:cTn id="32" dur="500"/>
                                        <p:tgtEl>
                                          <p:spTgt spid="409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animBg="1"/>
      <p:bldP spid="40964" grpId="0" animBg="1"/>
      <p:bldP spid="40965" grpId="0" animBg="1"/>
      <p:bldP spid="40966" grpId="0" animBg="1"/>
      <p:bldP spid="40967" grpId="0" animBg="1"/>
      <p:bldP spid="40968"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250825" y="1087438"/>
            <a:ext cx="8637588" cy="4754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ctr"/>
            <a:r>
              <a:rPr lang="de-DE" altLang="de-DE" sz="3200" b="1">
                <a:solidFill>
                  <a:srgbClr val="FFFF00"/>
                </a:solidFill>
                <a:latin typeface="Verdana" panose="020B0604030504040204" pitchFamily="34" charset="0"/>
              </a:rPr>
              <a:t>Jeremia 6,16-19</a:t>
            </a:r>
          </a:p>
          <a:p>
            <a:pPr algn="ctr"/>
            <a:r>
              <a:rPr lang="de-DE" altLang="de-DE" sz="2000" b="1">
                <a:solidFill>
                  <a:srgbClr val="FFFF00"/>
                </a:solidFill>
                <a:latin typeface="Verdana" panose="020B0604030504040204" pitchFamily="34" charset="0"/>
              </a:rPr>
              <a:t>So spricht der HERR: Tretet auf die Wege und seht und fragt nach den Pfaden der Vorzeit, welches der Weg des Guten sei, und wandelt darauf; </a:t>
            </a:r>
          </a:p>
          <a:p>
            <a:pPr algn="ctr"/>
            <a:r>
              <a:rPr lang="de-DE" altLang="de-DE" sz="2000" b="1">
                <a:solidFill>
                  <a:srgbClr val="FFFF00"/>
                </a:solidFill>
                <a:latin typeface="Verdana" panose="020B0604030504040204" pitchFamily="34" charset="0"/>
              </a:rPr>
              <a:t>so werdet ihr Ruhe finden für eure Seelen. </a:t>
            </a:r>
          </a:p>
          <a:p>
            <a:pPr algn="ctr"/>
            <a:r>
              <a:rPr lang="de-DE" altLang="de-DE" sz="2000" b="1">
                <a:solidFill>
                  <a:srgbClr val="00FFCC"/>
                </a:solidFill>
                <a:latin typeface="Verdana" panose="020B0604030504040204" pitchFamily="34" charset="0"/>
              </a:rPr>
              <a:t>Aber sie sprechen: Wir wollen nicht darauf wandeln. </a:t>
            </a:r>
          </a:p>
          <a:p>
            <a:pPr algn="ctr"/>
            <a:r>
              <a:rPr lang="de-DE" altLang="de-DE" sz="2000" b="1">
                <a:solidFill>
                  <a:srgbClr val="FFFF00"/>
                </a:solidFill>
                <a:latin typeface="Verdana" panose="020B0604030504040204" pitchFamily="34" charset="0"/>
              </a:rPr>
              <a:t>Und ich habe Wächter über euch bestellt, die sagen: </a:t>
            </a:r>
          </a:p>
          <a:p>
            <a:pPr algn="ctr"/>
            <a:r>
              <a:rPr lang="de-DE" altLang="de-DE" sz="2000" b="1">
                <a:solidFill>
                  <a:srgbClr val="FFFF00"/>
                </a:solidFill>
                <a:latin typeface="Verdana" panose="020B0604030504040204" pitchFamily="34" charset="0"/>
              </a:rPr>
              <a:t>Achtet auf den Schall der Posaune! </a:t>
            </a:r>
          </a:p>
          <a:p>
            <a:pPr algn="ctr"/>
            <a:r>
              <a:rPr lang="de-DE" altLang="de-DE" sz="2000" b="1">
                <a:solidFill>
                  <a:srgbClr val="00FFCC"/>
                </a:solidFill>
                <a:latin typeface="Verdana" panose="020B0604030504040204" pitchFamily="34" charset="0"/>
              </a:rPr>
              <a:t>Aber sie sprechen: Wir wollen nicht darauf achten.</a:t>
            </a:r>
            <a:r>
              <a:rPr lang="de-DE" altLang="de-DE" sz="2000" b="1">
                <a:solidFill>
                  <a:srgbClr val="99CC00"/>
                </a:solidFill>
                <a:latin typeface="Verdana" panose="020B0604030504040204" pitchFamily="34" charset="0"/>
              </a:rPr>
              <a:t> </a:t>
            </a:r>
          </a:p>
          <a:p>
            <a:pPr algn="ctr"/>
            <a:r>
              <a:rPr lang="de-DE" altLang="de-DE" sz="2000" b="1">
                <a:solidFill>
                  <a:srgbClr val="FFFF00"/>
                </a:solidFill>
                <a:latin typeface="Verdana" panose="020B0604030504040204" pitchFamily="34" charset="0"/>
              </a:rPr>
              <a:t>Darum hört, ihr Nationen, und wisse, du Gemeinde, was gegen sie geschieht! </a:t>
            </a:r>
          </a:p>
          <a:p>
            <a:pPr algn="ctr"/>
            <a:r>
              <a:rPr lang="de-DE" altLang="de-DE" sz="2000" b="1">
                <a:solidFill>
                  <a:srgbClr val="FFFF00"/>
                </a:solidFill>
                <a:latin typeface="Verdana" panose="020B0604030504040204" pitchFamily="34" charset="0"/>
              </a:rPr>
              <a:t>Höre es, Erde! Siehe, ich bringe Unglück über dieses Volk, die Frucht ihrer Gedanken; </a:t>
            </a:r>
          </a:p>
          <a:p>
            <a:pPr algn="ctr"/>
            <a:r>
              <a:rPr lang="de-DE" altLang="de-DE" sz="2000" b="1">
                <a:solidFill>
                  <a:srgbClr val="FFFF00"/>
                </a:solidFill>
                <a:latin typeface="Verdana" panose="020B0604030504040204" pitchFamily="34" charset="0"/>
              </a:rPr>
              <a:t>denn auf meine Worte haben sie nicht geachtet, </a:t>
            </a:r>
          </a:p>
          <a:p>
            <a:pPr algn="ctr"/>
            <a:r>
              <a:rPr lang="de-DE" altLang="de-DE" sz="2000" b="1">
                <a:solidFill>
                  <a:srgbClr val="FFFF00"/>
                </a:solidFill>
                <a:latin typeface="Verdana" panose="020B0604030504040204" pitchFamily="34" charset="0"/>
              </a:rPr>
              <a:t>und mein Gesetz – sie haben es verschmäht.</a:t>
            </a:r>
            <a:endParaRPr lang="de-DE" altLang="de-DE" sz="2000" b="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animEffect transition="in" filter="checkerboard(across)">
                                      <p:cBhvr>
                                        <p:cTn id="7" dur="500"/>
                                        <p:tgtEl>
                                          <p:spTgt spid="419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endParaRPr lang="de-DE" altLang="de-DE"/>
          </a:p>
        </p:txBody>
      </p:sp>
      <p:sp>
        <p:nvSpPr>
          <p:cNvPr id="99331" name="Rectangle 3"/>
          <p:cNvSpPr>
            <a:spLocks noGrp="1" noChangeArrowheads="1"/>
          </p:cNvSpPr>
          <p:nvPr>
            <p:ph type="body" idx="1"/>
          </p:nvPr>
        </p:nvSpPr>
        <p:spPr/>
        <p:txBody>
          <a:bodyPr/>
          <a:lstStyle/>
          <a:p>
            <a:endParaRPr lang="de-DE" altLang="de-DE"/>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34925" y="260350"/>
            <a:ext cx="8939213" cy="1366838"/>
          </a:xfrm>
        </p:spPr>
        <p:txBody>
          <a:bodyPr/>
          <a:lstStyle/>
          <a:p>
            <a:r>
              <a:rPr lang="de-DE" altLang="de-DE" sz="3200" b="1">
                <a:solidFill>
                  <a:srgbClr val="FFFF00"/>
                </a:solidFill>
                <a:effectLst/>
              </a:rPr>
              <a:t>Erschaffung von Mann und Frau</a:t>
            </a:r>
            <a:br>
              <a:rPr lang="de-DE" altLang="de-DE" sz="3200" b="1">
                <a:solidFill>
                  <a:srgbClr val="FFFF00"/>
                </a:solidFill>
                <a:effectLst/>
              </a:rPr>
            </a:br>
            <a:r>
              <a:rPr lang="de-DE" altLang="de-DE" sz="3200" b="1">
                <a:solidFill>
                  <a:srgbClr val="FFFF00"/>
                </a:solidFill>
                <a:effectLst/>
              </a:rPr>
              <a:t>nach 1.Mo.1</a:t>
            </a:r>
            <a:br>
              <a:rPr lang="de-DE" altLang="de-DE" sz="3200" b="1">
                <a:solidFill>
                  <a:srgbClr val="FFFF00"/>
                </a:solidFill>
                <a:effectLst/>
              </a:rPr>
            </a:br>
            <a:r>
              <a:rPr lang="de-DE" altLang="de-DE" sz="3200" b="1">
                <a:solidFill>
                  <a:srgbClr val="FFFF00"/>
                </a:solidFill>
                <a:effectLst/>
              </a:rPr>
              <a:t> </a:t>
            </a:r>
            <a:r>
              <a:rPr lang="de-DE" altLang="de-DE" sz="1800" b="1">
                <a:solidFill>
                  <a:srgbClr val="FFFF00"/>
                </a:solidFill>
                <a:effectLst/>
              </a:rPr>
              <a:t>Einheit in der Unterschiedlichkeit</a:t>
            </a:r>
            <a:endParaRPr lang="de-DE" altLang="de-DE" sz="3200" b="1" i="1">
              <a:solidFill>
                <a:srgbClr val="FFFF00"/>
              </a:solidFill>
            </a:endParaRPr>
          </a:p>
        </p:txBody>
      </p:sp>
      <p:sp>
        <p:nvSpPr>
          <p:cNvPr id="44035" name="Rectangle 3"/>
          <p:cNvSpPr>
            <a:spLocks noGrp="1" noChangeArrowheads="1"/>
          </p:cNvSpPr>
          <p:nvPr>
            <p:ph type="body" idx="1"/>
          </p:nvPr>
        </p:nvSpPr>
        <p:spPr>
          <a:xfrm>
            <a:off x="204788" y="2132013"/>
            <a:ext cx="8939212" cy="3744912"/>
          </a:xfrm>
        </p:spPr>
        <p:txBody>
          <a:bodyPr/>
          <a:lstStyle/>
          <a:p>
            <a:pPr algn="ctr">
              <a:lnSpc>
                <a:spcPct val="80000"/>
              </a:lnSpc>
              <a:buFontTx/>
              <a:buNone/>
            </a:pPr>
            <a:r>
              <a:rPr lang="de-DE" altLang="de-DE" sz="2800"/>
              <a:t>Und Gott sprach: </a:t>
            </a:r>
          </a:p>
          <a:p>
            <a:pPr algn="ctr">
              <a:lnSpc>
                <a:spcPct val="80000"/>
              </a:lnSpc>
              <a:buFontTx/>
              <a:buNone/>
            </a:pPr>
            <a:r>
              <a:rPr lang="de-DE" altLang="de-DE" sz="2800"/>
              <a:t>Lasst uns </a:t>
            </a:r>
            <a:r>
              <a:rPr lang="de-DE" altLang="de-DE" sz="2800" b="1">
                <a:solidFill>
                  <a:schemeClr val="hlink"/>
                </a:solidFill>
              </a:rPr>
              <a:t>Menschen</a:t>
            </a:r>
            <a:r>
              <a:rPr lang="de-DE" altLang="de-DE" sz="2800"/>
              <a:t> machen </a:t>
            </a:r>
            <a:r>
              <a:rPr lang="de-DE" altLang="de-DE" sz="2800">
                <a:solidFill>
                  <a:schemeClr val="hlink"/>
                </a:solidFill>
              </a:rPr>
              <a:t>in unserem</a:t>
            </a:r>
          </a:p>
          <a:p>
            <a:pPr algn="ctr">
              <a:lnSpc>
                <a:spcPct val="80000"/>
              </a:lnSpc>
              <a:buFontTx/>
              <a:buNone/>
            </a:pPr>
            <a:r>
              <a:rPr lang="de-DE" altLang="de-DE" sz="2800">
                <a:solidFill>
                  <a:schemeClr val="hlink"/>
                </a:solidFill>
              </a:rPr>
              <a:t>Bild </a:t>
            </a:r>
            <a:r>
              <a:rPr lang="de-DE" altLang="de-DE" sz="1600" b="1">
                <a:solidFill>
                  <a:schemeClr val="hlink"/>
                </a:solidFill>
              </a:rPr>
              <a:t>(zelem/eikon</a:t>
            </a:r>
            <a:r>
              <a:rPr lang="de-DE" altLang="de-DE" sz="1600">
                <a:solidFill>
                  <a:schemeClr val="hlink"/>
                </a:solidFill>
              </a:rPr>
              <a:t>),</a:t>
            </a:r>
            <a:r>
              <a:rPr lang="de-DE" altLang="de-DE" sz="2800">
                <a:solidFill>
                  <a:schemeClr val="hlink"/>
                </a:solidFill>
              </a:rPr>
              <a:t> nach unserem Gleichnis </a:t>
            </a:r>
            <a:r>
              <a:rPr lang="de-DE" altLang="de-DE" sz="1600">
                <a:solidFill>
                  <a:schemeClr val="hlink"/>
                </a:solidFill>
              </a:rPr>
              <a:t>(demut/homoiosis))</a:t>
            </a:r>
            <a:r>
              <a:rPr lang="de-DE" altLang="de-DE" sz="1600"/>
              <a:t>,…</a:t>
            </a:r>
          </a:p>
          <a:p>
            <a:pPr algn="ctr">
              <a:lnSpc>
                <a:spcPct val="80000"/>
              </a:lnSpc>
              <a:buFontTx/>
              <a:buNone/>
            </a:pPr>
            <a:r>
              <a:rPr lang="de-DE" altLang="de-DE" sz="2800" b="1"/>
              <a:t>Gott schuf</a:t>
            </a:r>
            <a:r>
              <a:rPr lang="de-DE" altLang="de-DE" sz="2800" b="1">
                <a:solidFill>
                  <a:schemeClr val="hlink"/>
                </a:solidFill>
              </a:rPr>
              <a:t> den Menschen (haadam) </a:t>
            </a:r>
            <a:r>
              <a:rPr lang="de-DE" altLang="de-DE" sz="2800" b="1"/>
              <a:t>in seinem Bild </a:t>
            </a:r>
            <a:r>
              <a:rPr lang="de-DE" altLang="de-DE" sz="1600" b="1"/>
              <a:t>(zelem),</a:t>
            </a:r>
          </a:p>
          <a:p>
            <a:pPr algn="ctr">
              <a:lnSpc>
                <a:spcPct val="80000"/>
              </a:lnSpc>
              <a:buFontTx/>
              <a:buNone/>
            </a:pPr>
            <a:r>
              <a:rPr lang="de-DE" altLang="de-DE" sz="2800" b="1"/>
              <a:t>im Bild Gottes schuf er </a:t>
            </a:r>
            <a:r>
              <a:rPr lang="de-DE" altLang="de-DE" sz="2800" b="1" u="sng">
                <a:solidFill>
                  <a:srgbClr val="FFFF00"/>
                </a:solidFill>
              </a:rPr>
              <a:t>ihn</a:t>
            </a:r>
            <a:r>
              <a:rPr lang="de-DE" altLang="de-DE" sz="2800" b="1"/>
              <a:t> </a:t>
            </a:r>
            <a:r>
              <a:rPr lang="de-DE" altLang="de-DE" sz="1600" b="1"/>
              <a:t>(otu)</a:t>
            </a:r>
            <a:r>
              <a:rPr lang="de-DE" altLang="de-DE" sz="1600"/>
              <a:t>;</a:t>
            </a:r>
            <a:r>
              <a:rPr lang="de-DE" altLang="de-DE" sz="2800"/>
              <a:t> </a:t>
            </a:r>
          </a:p>
          <a:p>
            <a:pPr algn="ctr">
              <a:lnSpc>
                <a:spcPct val="80000"/>
              </a:lnSpc>
              <a:buFontTx/>
              <a:buNone/>
            </a:pPr>
            <a:r>
              <a:rPr lang="de-DE" altLang="de-DE" sz="2800" b="1">
                <a:solidFill>
                  <a:schemeClr val="hlink"/>
                </a:solidFill>
              </a:rPr>
              <a:t>männlich und weiblich</a:t>
            </a:r>
            <a:r>
              <a:rPr lang="de-DE" altLang="de-DE" sz="2800"/>
              <a:t> </a:t>
            </a:r>
            <a:r>
              <a:rPr lang="de-DE" altLang="de-DE" sz="1800" b="1">
                <a:solidFill>
                  <a:srgbClr val="00FFCC"/>
                </a:solidFill>
              </a:rPr>
              <a:t>(zakar unekevar)</a:t>
            </a:r>
            <a:r>
              <a:rPr lang="de-DE" altLang="de-DE" sz="2800"/>
              <a:t> schuf er </a:t>
            </a:r>
            <a:r>
              <a:rPr lang="de-DE" altLang="de-DE" sz="2800" b="1" u="sng">
                <a:solidFill>
                  <a:srgbClr val="FFFF00"/>
                </a:solidFill>
              </a:rPr>
              <a:t>sie</a:t>
            </a:r>
            <a:r>
              <a:rPr lang="de-DE" altLang="de-DE" sz="2800" b="1">
                <a:solidFill>
                  <a:schemeClr val="hlink"/>
                </a:solidFill>
              </a:rPr>
              <a:t> </a:t>
            </a:r>
            <a:r>
              <a:rPr lang="de-DE" altLang="de-DE" sz="1600" b="1">
                <a:solidFill>
                  <a:schemeClr val="hlink"/>
                </a:solidFill>
              </a:rPr>
              <a:t>(otam)</a:t>
            </a:r>
          </a:p>
          <a:p>
            <a:pPr algn="ctr">
              <a:lnSpc>
                <a:spcPct val="80000"/>
              </a:lnSpc>
              <a:buFontTx/>
              <a:buNone/>
            </a:pPr>
            <a:r>
              <a:rPr lang="de-DE" altLang="de-DE" sz="2800"/>
              <a:t>Und Gott segnete </a:t>
            </a:r>
            <a:r>
              <a:rPr lang="de-DE" altLang="de-DE" sz="2800" b="1" u="sng">
                <a:solidFill>
                  <a:srgbClr val="FFFF00"/>
                </a:solidFill>
              </a:rPr>
              <a:t>sie</a:t>
            </a:r>
            <a:r>
              <a:rPr lang="de-DE" altLang="de-DE" sz="2800" b="1">
                <a:solidFill>
                  <a:schemeClr val="hlink"/>
                </a:solidFill>
              </a:rPr>
              <a:t> </a:t>
            </a:r>
            <a:r>
              <a:rPr lang="de-DE" altLang="de-DE" sz="1600" b="1">
                <a:solidFill>
                  <a:schemeClr val="hlink"/>
                </a:solidFill>
              </a:rPr>
              <a:t>(otam)</a:t>
            </a:r>
            <a:r>
              <a:rPr lang="de-DE" altLang="de-DE" sz="1600"/>
              <a:t>…</a:t>
            </a:r>
          </a:p>
          <a:p>
            <a:pPr algn="ctr">
              <a:lnSpc>
                <a:spcPct val="80000"/>
              </a:lnSpc>
              <a:buFontTx/>
              <a:buNone/>
            </a:pPr>
            <a:r>
              <a:rPr lang="de-DE" altLang="de-DE" sz="2800"/>
              <a:t>Und Gott sprach </a:t>
            </a:r>
            <a:r>
              <a:rPr lang="de-DE" altLang="de-DE" sz="2800" b="1">
                <a:solidFill>
                  <a:srgbClr val="FFFF00"/>
                </a:solidFill>
              </a:rPr>
              <a:t>zu ihnen</a:t>
            </a:r>
            <a:r>
              <a:rPr lang="de-DE" altLang="de-DE" sz="2800" b="1">
                <a:solidFill>
                  <a:schemeClr val="hlink"/>
                </a:solidFill>
              </a:rPr>
              <a:t> </a:t>
            </a:r>
            <a:r>
              <a:rPr lang="de-DE" altLang="de-DE" sz="1600" b="1">
                <a:solidFill>
                  <a:schemeClr val="hlink"/>
                </a:solidFill>
              </a:rPr>
              <a:t>(lahem)</a:t>
            </a:r>
            <a:r>
              <a:rPr lang="de-DE" altLang="de-DE" sz="1600"/>
              <a:t>:…</a:t>
            </a:r>
          </a:p>
          <a:p>
            <a:pPr algn="ctr">
              <a:lnSpc>
                <a:spcPct val="80000"/>
              </a:lnSpc>
              <a:buFontTx/>
              <a:buNone/>
            </a:pPr>
            <a:endParaRPr lang="de-DE" altLang="de-DE" sz="2800" b="1" i="1">
              <a:solidFill>
                <a:srgbClr val="FFFF00"/>
              </a:solidFill>
            </a:endParaRP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de-DE" altLang="de-DE" b="1">
                <a:solidFill>
                  <a:srgbClr val="FFFF00"/>
                </a:solidFill>
                <a:effectLst/>
              </a:rPr>
              <a:t>Die „Bildung“ </a:t>
            </a:r>
            <a:r>
              <a:rPr lang="de-DE" altLang="de-DE" sz="2400" b="1">
                <a:solidFill>
                  <a:srgbClr val="FFFF00"/>
                </a:solidFill>
                <a:effectLst/>
              </a:rPr>
              <a:t>(jazar)</a:t>
            </a:r>
            <a:r>
              <a:rPr lang="de-DE" altLang="de-DE" b="1">
                <a:solidFill>
                  <a:srgbClr val="FFFF00"/>
                </a:solidFill>
                <a:effectLst/>
              </a:rPr>
              <a:t> Adams</a:t>
            </a:r>
            <a:r>
              <a:rPr lang="de-DE" altLang="de-DE"/>
              <a:t> </a:t>
            </a:r>
          </a:p>
        </p:txBody>
      </p:sp>
      <p:sp>
        <p:nvSpPr>
          <p:cNvPr id="47107" name="Rectangle 3"/>
          <p:cNvSpPr>
            <a:spLocks noGrp="1" noChangeArrowheads="1"/>
          </p:cNvSpPr>
          <p:nvPr>
            <p:ph type="body" idx="1"/>
          </p:nvPr>
        </p:nvSpPr>
        <p:spPr>
          <a:xfrm>
            <a:off x="468313" y="1628775"/>
            <a:ext cx="8229600" cy="3887788"/>
          </a:xfrm>
        </p:spPr>
        <p:txBody>
          <a:bodyPr/>
          <a:lstStyle/>
          <a:p>
            <a:pPr algn="ctr">
              <a:lnSpc>
                <a:spcPct val="80000"/>
              </a:lnSpc>
              <a:buFontTx/>
              <a:buNone/>
            </a:pPr>
            <a:r>
              <a:rPr lang="de-DE" altLang="de-DE" sz="4400" b="1"/>
              <a:t>1.Mo. 2,7</a:t>
            </a:r>
          </a:p>
          <a:p>
            <a:pPr algn="ctr">
              <a:lnSpc>
                <a:spcPct val="80000"/>
              </a:lnSpc>
              <a:buFontTx/>
              <a:buNone/>
            </a:pPr>
            <a:r>
              <a:rPr lang="de-DE" altLang="de-DE" sz="2400" b="1"/>
              <a:t>Und Jahwe Gott </a:t>
            </a:r>
            <a:r>
              <a:rPr lang="de-DE" altLang="de-DE" sz="2400" b="1" i="1">
                <a:solidFill>
                  <a:schemeClr val="hlink"/>
                </a:solidFill>
              </a:rPr>
              <a:t>bildete</a:t>
            </a:r>
            <a:r>
              <a:rPr lang="de-DE" altLang="de-DE" sz="2400" b="1" i="1"/>
              <a:t> </a:t>
            </a:r>
            <a:r>
              <a:rPr lang="de-DE" altLang="de-DE" sz="1600" b="1" i="1"/>
              <a:t>(jazar)</a:t>
            </a:r>
            <a:r>
              <a:rPr lang="de-DE" altLang="de-DE" sz="2400" b="1" i="1"/>
              <a:t> </a:t>
            </a:r>
            <a:r>
              <a:rPr lang="de-DE" altLang="de-DE" sz="2400" b="1"/>
              <a:t>den Menschen, </a:t>
            </a:r>
          </a:p>
          <a:p>
            <a:pPr algn="ctr">
              <a:lnSpc>
                <a:spcPct val="80000"/>
              </a:lnSpc>
              <a:buFontTx/>
              <a:buNone/>
            </a:pPr>
            <a:r>
              <a:rPr lang="de-DE" altLang="de-DE" sz="2400" b="1"/>
              <a:t>Staub vom Erdboden, </a:t>
            </a:r>
          </a:p>
          <a:p>
            <a:pPr algn="ctr">
              <a:lnSpc>
                <a:spcPct val="80000"/>
              </a:lnSpc>
              <a:buFontTx/>
              <a:buNone/>
            </a:pPr>
            <a:r>
              <a:rPr lang="de-DE" altLang="de-DE" sz="2400" b="1"/>
              <a:t>und </a:t>
            </a:r>
            <a:r>
              <a:rPr lang="de-DE" altLang="de-DE" sz="2400" b="1">
                <a:solidFill>
                  <a:schemeClr val="hlink"/>
                </a:solidFill>
              </a:rPr>
              <a:t>hauchte</a:t>
            </a:r>
            <a:r>
              <a:rPr lang="de-DE" altLang="de-DE" sz="2400" b="1"/>
              <a:t> </a:t>
            </a:r>
            <a:r>
              <a:rPr lang="de-DE" altLang="de-DE" sz="1400" b="1"/>
              <a:t>(‚aphar, v. naphach)</a:t>
            </a:r>
            <a:r>
              <a:rPr lang="de-DE" altLang="de-DE" sz="2400" b="1"/>
              <a:t> in seine Nase den </a:t>
            </a:r>
          </a:p>
          <a:p>
            <a:pPr algn="ctr">
              <a:lnSpc>
                <a:spcPct val="80000"/>
              </a:lnSpc>
              <a:buFontTx/>
              <a:buNone/>
            </a:pPr>
            <a:r>
              <a:rPr lang="de-DE" altLang="de-DE" sz="2400" b="1"/>
              <a:t>Odem des Lebens </a:t>
            </a:r>
            <a:r>
              <a:rPr lang="de-DE" altLang="de-DE" sz="1600" b="1"/>
              <a:t>(nischemath hajiim),</a:t>
            </a:r>
            <a:r>
              <a:rPr lang="de-DE" altLang="de-DE" sz="2400" b="1"/>
              <a:t> </a:t>
            </a:r>
          </a:p>
          <a:p>
            <a:pPr algn="ctr">
              <a:lnSpc>
                <a:spcPct val="80000"/>
              </a:lnSpc>
              <a:buFontTx/>
              <a:buNone/>
            </a:pPr>
            <a:r>
              <a:rPr lang="de-DE" altLang="de-DE" sz="2400" b="1"/>
              <a:t>und der Mensch </a:t>
            </a:r>
            <a:r>
              <a:rPr lang="de-DE" altLang="de-DE" sz="2400" b="1">
                <a:solidFill>
                  <a:schemeClr val="hlink"/>
                </a:solidFill>
              </a:rPr>
              <a:t>wurde</a:t>
            </a:r>
            <a:r>
              <a:rPr lang="de-DE" altLang="de-DE" sz="2400" b="1"/>
              <a:t> eine lebendige Seele </a:t>
            </a:r>
          </a:p>
          <a:p>
            <a:pPr algn="ctr">
              <a:lnSpc>
                <a:spcPct val="80000"/>
              </a:lnSpc>
              <a:buFontTx/>
              <a:buNone/>
            </a:pPr>
            <a:r>
              <a:rPr lang="de-DE" altLang="de-DE" sz="1600" b="1"/>
              <a:t>(haadam lenephesch hajah)</a:t>
            </a:r>
          </a:p>
          <a:p>
            <a:pPr algn="ctr">
              <a:lnSpc>
                <a:spcPct val="80000"/>
              </a:lnSpc>
              <a:buFontTx/>
              <a:buNone/>
            </a:pPr>
            <a:endParaRPr lang="de-DE" altLang="de-DE" sz="1600" b="1"/>
          </a:p>
          <a:p>
            <a:pPr algn="ctr">
              <a:lnSpc>
                <a:spcPct val="80000"/>
              </a:lnSpc>
              <a:buFontTx/>
              <a:buNone/>
            </a:pPr>
            <a:r>
              <a:rPr lang="de-DE" altLang="de-DE" sz="2800" b="1">
                <a:solidFill>
                  <a:srgbClr val="FFFF00"/>
                </a:solidFill>
              </a:rPr>
              <a:t>Der Mann – vom Staub, erhält Gottes Odem </a:t>
            </a:r>
          </a:p>
          <a:p>
            <a:pPr algn="ctr">
              <a:lnSpc>
                <a:spcPct val="80000"/>
              </a:lnSpc>
              <a:buFontTx/>
              <a:buNone/>
            </a:pPr>
            <a:r>
              <a:rPr lang="de-DE" altLang="de-DE" sz="2800" b="1">
                <a:solidFill>
                  <a:srgbClr val="FFFF00"/>
                </a:solidFill>
              </a:rPr>
              <a:t>- gottbezogenes Dasein und sachorientiert</a:t>
            </a:r>
            <a:endParaRPr lang="de-DE" altLang="de-DE" sz="2800" b="1"/>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250825" y="228600"/>
            <a:ext cx="8578850" cy="1143000"/>
          </a:xfrm>
        </p:spPr>
        <p:txBody>
          <a:bodyPr/>
          <a:lstStyle/>
          <a:p>
            <a:r>
              <a:rPr lang="de-DE" altLang="de-DE" sz="4000" b="1">
                <a:solidFill>
                  <a:srgbClr val="FFFF00"/>
                </a:solidFill>
                <a:effectLst/>
              </a:rPr>
              <a:t>Die „Erbauung“ </a:t>
            </a:r>
            <a:r>
              <a:rPr lang="de-DE" altLang="de-DE" sz="2400" b="1">
                <a:solidFill>
                  <a:srgbClr val="FFFF00"/>
                </a:solidFill>
                <a:effectLst/>
              </a:rPr>
              <a:t>(banah 1Mo 4,17)</a:t>
            </a:r>
            <a:r>
              <a:rPr lang="de-DE" altLang="de-DE" sz="4000" b="1">
                <a:solidFill>
                  <a:srgbClr val="FFFF00"/>
                </a:solidFill>
                <a:effectLst/>
              </a:rPr>
              <a:t> Evas</a:t>
            </a:r>
          </a:p>
        </p:txBody>
      </p:sp>
      <p:sp>
        <p:nvSpPr>
          <p:cNvPr id="49155" name="Rectangle 3"/>
          <p:cNvSpPr>
            <a:spLocks noGrp="1" noChangeArrowheads="1"/>
          </p:cNvSpPr>
          <p:nvPr>
            <p:ph type="body" idx="1"/>
          </p:nvPr>
        </p:nvSpPr>
        <p:spPr>
          <a:xfrm>
            <a:off x="34925" y="1628775"/>
            <a:ext cx="9109075" cy="4392613"/>
          </a:xfrm>
          <a:noFill/>
        </p:spPr>
        <p:txBody>
          <a:bodyPr/>
          <a:lstStyle/>
          <a:p>
            <a:pPr algn="ctr">
              <a:lnSpc>
                <a:spcPct val="80000"/>
              </a:lnSpc>
              <a:buFontTx/>
              <a:buNone/>
            </a:pPr>
            <a:r>
              <a:rPr lang="de-DE" altLang="de-DE" b="1"/>
              <a:t>1.Mo. 2,18</a:t>
            </a:r>
          </a:p>
          <a:p>
            <a:pPr algn="ctr">
              <a:lnSpc>
                <a:spcPct val="80000"/>
              </a:lnSpc>
              <a:buFontTx/>
              <a:buNone/>
            </a:pPr>
            <a:r>
              <a:rPr lang="de-DE" altLang="de-DE" sz="1800" b="1"/>
              <a:t>Und Jahwe Gott sprach: </a:t>
            </a:r>
          </a:p>
          <a:p>
            <a:pPr algn="ctr">
              <a:lnSpc>
                <a:spcPct val="80000"/>
              </a:lnSpc>
              <a:buFontTx/>
              <a:buNone/>
            </a:pPr>
            <a:r>
              <a:rPr lang="de-DE" altLang="de-DE" sz="1800" b="1"/>
              <a:t>Es ist nicht gut, dass der Mensch allein sei; ich will ihm </a:t>
            </a:r>
          </a:p>
          <a:p>
            <a:pPr algn="ctr">
              <a:lnSpc>
                <a:spcPct val="80000"/>
              </a:lnSpc>
              <a:buFontTx/>
              <a:buNone/>
            </a:pPr>
            <a:r>
              <a:rPr lang="de-DE" altLang="de-DE" sz="1800" b="1"/>
              <a:t>eine </a:t>
            </a:r>
            <a:r>
              <a:rPr lang="de-DE" altLang="de-DE" sz="1800" b="1">
                <a:solidFill>
                  <a:schemeClr val="hlink"/>
                </a:solidFill>
              </a:rPr>
              <a:t>Hilfe</a:t>
            </a:r>
            <a:r>
              <a:rPr lang="de-DE" altLang="de-DE" sz="1800" b="1"/>
              <a:t> </a:t>
            </a:r>
            <a:r>
              <a:rPr lang="de-DE" altLang="de-DE" sz="1400"/>
              <a:t>(ʼezär Ps 115,11)</a:t>
            </a:r>
            <a:r>
              <a:rPr lang="de-DE" altLang="de-DE" sz="1800" b="1"/>
              <a:t> machen, </a:t>
            </a:r>
          </a:p>
          <a:p>
            <a:pPr algn="ctr">
              <a:lnSpc>
                <a:spcPct val="80000"/>
              </a:lnSpc>
              <a:buFontTx/>
              <a:buNone/>
            </a:pPr>
            <a:r>
              <a:rPr lang="de-DE" altLang="de-DE" sz="1800" b="1"/>
              <a:t>die </a:t>
            </a:r>
            <a:r>
              <a:rPr lang="de-DE" altLang="de-DE" sz="1800" b="1">
                <a:solidFill>
                  <a:schemeClr val="hlink"/>
                </a:solidFill>
              </a:rPr>
              <a:t>ihm entspricht</a:t>
            </a:r>
            <a:r>
              <a:rPr lang="de-DE" altLang="de-DE" sz="1800" b="1"/>
              <a:t> </a:t>
            </a:r>
            <a:r>
              <a:rPr lang="de-DE" altLang="de-DE" sz="1400" b="1">
                <a:solidFill>
                  <a:schemeClr val="hlink"/>
                </a:solidFill>
              </a:rPr>
              <a:t>(kenegdu, von nägäd=gegenüber, angesichts 4Mo 2,2; 1Kön 8,22)</a:t>
            </a:r>
            <a:r>
              <a:rPr lang="de-DE" altLang="de-DE" sz="1400" b="1"/>
              <a:t>.</a:t>
            </a:r>
            <a:r>
              <a:rPr lang="de-DE" altLang="de-DE" sz="1800" b="1"/>
              <a:t>… </a:t>
            </a:r>
          </a:p>
          <a:p>
            <a:pPr algn="ctr">
              <a:lnSpc>
                <a:spcPct val="80000"/>
              </a:lnSpc>
              <a:buFontTx/>
              <a:buNone/>
            </a:pPr>
            <a:r>
              <a:rPr lang="de-DE" altLang="de-DE" sz="1800"/>
              <a:t>Aber für Adam fand er keine Hilfe </a:t>
            </a:r>
            <a:r>
              <a:rPr lang="de-DE" altLang="de-DE" sz="1400"/>
              <a:t>(‘ezär),</a:t>
            </a:r>
            <a:r>
              <a:rPr lang="de-DE" altLang="de-DE" sz="1800"/>
              <a:t> </a:t>
            </a:r>
            <a:r>
              <a:rPr lang="de-DE" altLang="de-DE" sz="1800" b="1">
                <a:solidFill>
                  <a:schemeClr val="hlink"/>
                </a:solidFill>
              </a:rPr>
              <a:t>die ihm entsprach </a:t>
            </a:r>
            <a:r>
              <a:rPr lang="de-DE" altLang="de-DE" sz="1400" b="1">
                <a:solidFill>
                  <a:schemeClr val="hlink"/>
                </a:solidFill>
              </a:rPr>
              <a:t>(kenegdu)</a:t>
            </a:r>
            <a:endParaRPr lang="de-DE" altLang="de-DE" sz="1400">
              <a:solidFill>
                <a:schemeClr val="hlink"/>
              </a:solidFill>
            </a:endParaRPr>
          </a:p>
          <a:p>
            <a:pPr algn="ctr">
              <a:lnSpc>
                <a:spcPct val="80000"/>
              </a:lnSpc>
              <a:buFontTx/>
              <a:buNone/>
            </a:pPr>
            <a:r>
              <a:rPr lang="de-DE" altLang="de-DE" sz="1800"/>
              <a:t>Und Jahwe Gott ließ </a:t>
            </a:r>
            <a:r>
              <a:rPr lang="de-DE" altLang="de-DE" sz="1800" b="1">
                <a:solidFill>
                  <a:schemeClr val="hlink"/>
                </a:solidFill>
              </a:rPr>
              <a:t>einen tiefen Schlaf</a:t>
            </a:r>
            <a:r>
              <a:rPr lang="de-DE" altLang="de-DE" sz="1800"/>
              <a:t>  </a:t>
            </a:r>
          </a:p>
          <a:p>
            <a:pPr algn="ctr">
              <a:lnSpc>
                <a:spcPct val="80000"/>
              </a:lnSpc>
              <a:buFontTx/>
              <a:buNone/>
            </a:pPr>
            <a:r>
              <a:rPr lang="de-DE" altLang="de-DE" sz="1800"/>
              <a:t>auf den Menschen fallen, und er entschlief </a:t>
            </a:r>
            <a:r>
              <a:rPr lang="de-DE" altLang="de-DE" sz="1400"/>
              <a:t>(jaschen Ps 13,4).</a:t>
            </a:r>
            <a:r>
              <a:rPr lang="de-DE" altLang="de-DE" sz="1800"/>
              <a:t> Und er nahm</a:t>
            </a:r>
          </a:p>
          <a:p>
            <a:pPr algn="ctr">
              <a:lnSpc>
                <a:spcPct val="80000"/>
              </a:lnSpc>
              <a:buFontTx/>
              <a:buNone/>
            </a:pPr>
            <a:r>
              <a:rPr lang="de-DE" altLang="de-DE" sz="1800" b="1">
                <a:solidFill>
                  <a:schemeClr val="hlink"/>
                </a:solidFill>
              </a:rPr>
              <a:t>eine von seinen Rippen</a:t>
            </a:r>
            <a:r>
              <a:rPr lang="de-DE" altLang="de-DE" sz="1800"/>
              <a:t> </a:t>
            </a:r>
            <a:r>
              <a:rPr lang="de-DE" altLang="de-DE" sz="1400"/>
              <a:t>(zelaʼ =Seite 2Mo 25,14)</a:t>
            </a:r>
            <a:r>
              <a:rPr lang="de-DE" altLang="de-DE" sz="1800"/>
              <a:t> </a:t>
            </a:r>
          </a:p>
          <a:p>
            <a:pPr algn="ctr">
              <a:lnSpc>
                <a:spcPct val="80000"/>
              </a:lnSpc>
              <a:buFontTx/>
              <a:buNone/>
            </a:pPr>
            <a:r>
              <a:rPr lang="de-DE" altLang="de-DE" sz="1800"/>
              <a:t>und verschloss ihre Stelle mit </a:t>
            </a:r>
            <a:r>
              <a:rPr lang="de-DE" altLang="de-DE" sz="1800" b="1">
                <a:solidFill>
                  <a:schemeClr val="hlink"/>
                </a:solidFill>
              </a:rPr>
              <a:t>Fleisch (basar),</a:t>
            </a:r>
            <a:r>
              <a:rPr lang="de-DE" altLang="de-DE" sz="1800"/>
              <a:t> und </a:t>
            </a:r>
          </a:p>
          <a:p>
            <a:pPr algn="ctr">
              <a:lnSpc>
                <a:spcPct val="80000"/>
              </a:lnSpc>
              <a:buFontTx/>
              <a:buNone/>
            </a:pPr>
            <a:r>
              <a:rPr lang="de-DE" altLang="de-DE" sz="1800" b="1"/>
              <a:t>Jahwe Gott </a:t>
            </a:r>
            <a:r>
              <a:rPr lang="de-DE" altLang="de-DE" sz="1800" b="1">
                <a:solidFill>
                  <a:schemeClr val="hlink"/>
                </a:solidFill>
              </a:rPr>
              <a:t>baute</a:t>
            </a:r>
            <a:r>
              <a:rPr lang="de-DE" altLang="de-DE" sz="1800" b="1"/>
              <a:t> </a:t>
            </a:r>
            <a:r>
              <a:rPr lang="de-DE" altLang="de-DE" sz="1400"/>
              <a:t>(banah)</a:t>
            </a:r>
            <a:r>
              <a:rPr lang="de-DE" altLang="de-DE" sz="1800" b="1"/>
              <a:t> aus der Rippe, die er vom Menschen genommen hatte</a:t>
            </a:r>
            <a:r>
              <a:rPr lang="de-DE" altLang="de-DE" sz="1800"/>
              <a:t>,</a:t>
            </a:r>
          </a:p>
          <a:p>
            <a:pPr algn="ctr">
              <a:lnSpc>
                <a:spcPct val="80000"/>
              </a:lnSpc>
              <a:buFontTx/>
              <a:buNone/>
            </a:pPr>
            <a:r>
              <a:rPr lang="de-DE" altLang="de-DE" sz="1800"/>
              <a:t>eine Frau….</a:t>
            </a:r>
          </a:p>
          <a:p>
            <a:pPr algn="ctr">
              <a:lnSpc>
                <a:spcPct val="80000"/>
              </a:lnSpc>
              <a:buFontTx/>
              <a:buNone/>
            </a:pPr>
            <a:endParaRPr lang="de-DE" altLang="de-DE" sz="1800" b="1">
              <a:solidFill>
                <a:srgbClr val="FFFF00"/>
              </a:solidFill>
            </a:endParaRPr>
          </a:p>
          <a:p>
            <a:pPr algn="ctr">
              <a:lnSpc>
                <a:spcPct val="80000"/>
              </a:lnSpc>
              <a:buFontTx/>
              <a:buNone/>
            </a:pPr>
            <a:r>
              <a:rPr lang="de-DE" altLang="de-DE" sz="1800" b="1">
                <a:solidFill>
                  <a:srgbClr val="FFFF00"/>
                </a:solidFill>
              </a:rPr>
              <a:t>Die Frau – aus dem Lebendigen </a:t>
            </a:r>
          </a:p>
          <a:p>
            <a:pPr algn="ctr">
              <a:lnSpc>
                <a:spcPct val="80000"/>
              </a:lnSpc>
              <a:buFontTx/>
              <a:buNone/>
            </a:pPr>
            <a:r>
              <a:rPr lang="de-DE" altLang="de-DE" sz="1800" b="1">
                <a:solidFill>
                  <a:srgbClr val="FFFF00"/>
                </a:solidFill>
              </a:rPr>
              <a:t>- personorientiert</a:t>
            </a: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de-DE" altLang="de-DE" b="1">
                <a:solidFill>
                  <a:srgbClr val="FFFF00"/>
                </a:solidFill>
                <a:effectLst/>
              </a:rPr>
              <a:t>Der Mann und die Männin</a:t>
            </a:r>
          </a:p>
        </p:txBody>
      </p:sp>
      <p:sp>
        <p:nvSpPr>
          <p:cNvPr id="51203" name="Rectangle 3"/>
          <p:cNvSpPr>
            <a:spLocks noGrp="1" noChangeArrowheads="1"/>
          </p:cNvSpPr>
          <p:nvPr>
            <p:ph type="body" idx="1"/>
          </p:nvPr>
        </p:nvSpPr>
        <p:spPr>
          <a:xfrm>
            <a:off x="34925" y="1600200"/>
            <a:ext cx="9010650" cy="2908300"/>
          </a:xfrm>
        </p:spPr>
        <p:txBody>
          <a:bodyPr/>
          <a:lstStyle/>
          <a:p>
            <a:pPr algn="ctr">
              <a:lnSpc>
                <a:spcPct val="80000"/>
              </a:lnSpc>
              <a:buFontTx/>
              <a:buNone/>
            </a:pPr>
            <a:r>
              <a:rPr lang="de-DE" altLang="de-DE" sz="4000" b="1"/>
              <a:t>1.Mo. 2,23</a:t>
            </a:r>
            <a:r>
              <a:rPr lang="de-DE" altLang="de-DE"/>
              <a:t>	</a:t>
            </a:r>
          </a:p>
          <a:p>
            <a:pPr algn="ctr">
              <a:lnSpc>
                <a:spcPct val="80000"/>
              </a:lnSpc>
              <a:buFontTx/>
              <a:buNone/>
            </a:pPr>
            <a:r>
              <a:rPr lang="de-DE" altLang="de-DE" sz="2800"/>
              <a:t>Und </a:t>
            </a:r>
            <a:r>
              <a:rPr lang="de-DE" altLang="de-DE" sz="2800" b="1" i="1">
                <a:solidFill>
                  <a:schemeClr val="hlink"/>
                </a:solidFill>
              </a:rPr>
              <a:t>der Mensch</a:t>
            </a:r>
            <a:r>
              <a:rPr lang="de-DE" altLang="de-DE" sz="2800"/>
              <a:t> sprach: </a:t>
            </a:r>
          </a:p>
          <a:p>
            <a:pPr algn="ctr">
              <a:lnSpc>
                <a:spcPct val="80000"/>
              </a:lnSpc>
              <a:buFontTx/>
              <a:buNone/>
            </a:pPr>
            <a:r>
              <a:rPr lang="de-DE" altLang="de-DE" sz="2800"/>
              <a:t>Diese ist einmal </a:t>
            </a:r>
            <a:r>
              <a:rPr lang="de-DE" altLang="de-DE" sz="2800" b="1">
                <a:solidFill>
                  <a:schemeClr val="hlink"/>
                </a:solidFill>
              </a:rPr>
              <a:t>Gebein von meinen Gebeinen</a:t>
            </a:r>
            <a:r>
              <a:rPr lang="de-DE" altLang="de-DE" sz="2800"/>
              <a:t> </a:t>
            </a:r>
          </a:p>
          <a:p>
            <a:pPr algn="ctr">
              <a:lnSpc>
                <a:spcPct val="80000"/>
              </a:lnSpc>
              <a:buFontTx/>
              <a:buNone/>
            </a:pPr>
            <a:r>
              <a:rPr lang="de-DE" altLang="de-DE" sz="2800"/>
              <a:t>und </a:t>
            </a:r>
            <a:r>
              <a:rPr lang="de-DE" altLang="de-DE" sz="2800" b="1">
                <a:solidFill>
                  <a:schemeClr val="hlink"/>
                </a:solidFill>
              </a:rPr>
              <a:t>Fleisch von meinem Fleisch</a:t>
            </a:r>
            <a:r>
              <a:rPr lang="de-DE" altLang="de-DE" sz="2800"/>
              <a:t>; </a:t>
            </a:r>
          </a:p>
          <a:p>
            <a:pPr algn="ctr">
              <a:lnSpc>
                <a:spcPct val="80000"/>
              </a:lnSpc>
              <a:buFontTx/>
              <a:buNone/>
            </a:pPr>
            <a:r>
              <a:rPr lang="de-DE" altLang="de-DE" sz="2800"/>
              <a:t>diese soll </a:t>
            </a:r>
            <a:r>
              <a:rPr lang="de-DE" altLang="de-DE" sz="2800" b="1" i="1">
                <a:solidFill>
                  <a:schemeClr val="hlink"/>
                </a:solidFill>
              </a:rPr>
              <a:t>Männin</a:t>
            </a:r>
            <a:r>
              <a:rPr lang="de-DE" altLang="de-DE" sz="2800"/>
              <a:t> (ischah) heißen, </a:t>
            </a:r>
          </a:p>
          <a:p>
            <a:pPr algn="ctr">
              <a:lnSpc>
                <a:spcPct val="80000"/>
              </a:lnSpc>
              <a:buFontTx/>
              <a:buNone/>
            </a:pPr>
            <a:r>
              <a:rPr lang="de-DE" altLang="de-DE" sz="2800"/>
              <a:t>denn </a:t>
            </a:r>
            <a:r>
              <a:rPr lang="de-DE" altLang="de-DE" sz="2800" i="1"/>
              <a:t>vom </a:t>
            </a:r>
            <a:r>
              <a:rPr lang="de-DE" altLang="de-DE" sz="2800" b="1" i="1">
                <a:solidFill>
                  <a:schemeClr val="hlink"/>
                </a:solidFill>
              </a:rPr>
              <a:t>Mann</a:t>
            </a:r>
            <a:r>
              <a:rPr lang="de-DE" altLang="de-DE" sz="2800"/>
              <a:t> (isch) ist diese genommen.</a:t>
            </a: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393700" y="228600"/>
            <a:ext cx="8281988" cy="1143000"/>
          </a:xfrm>
        </p:spPr>
        <p:txBody>
          <a:bodyPr/>
          <a:lstStyle/>
          <a:p>
            <a:pPr algn="l"/>
            <a:r>
              <a:rPr lang="de-DE" altLang="de-DE" sz="3200" b="1">
                <a:solidFill>
                  <a:schemeClr val="hlink"/>
                </a:solidFill>
              </a:rPr>
              <a:t>                       </a:t>
            </a:r>
            <a:r>
              <a:rPr lang="de-DE" altLang="de-DE" sz="3600" b="1">
                <a:solidFill>
                  <a:srgbClr val="FFFF00"/>
                </a:solidFill>
                <a:effectLst/>
              </a:rPr>
              <a:t>Drei Prinzipien</a:t>
            </a:r>
            <a:r>
              <a:rPr lang="de-DE" altLang="de-DE" sz="3200" b="1">
                <a:solidFill>
                  <a:srgbClr val="FFFF00"/>
                </a:solidFill>
              </a:rPr>
              <a:t> </a:t>
            </a:r>
            <a:br>
              <a:rPr lang="de-DE" altLang="de-DE" sz="3200" b="1">
                <a:solidFill>
                  <a:srgbClr val="FFFF00"/>
                </a:solidFill>
              </a:rPr>
            </a:br>
            <a:r>
              <a:rPr lang="de-DE" altLang="de-DE" sz="2400" b="1">
                <a:solidFill>
                  <a:srgbClr val="FFFF00"/>
                </a:solidFill>
              </a:rPr>
              <a:t>verlassen (Geist)– anhangen (Seele) - ein Fleisch (Leib)</a:t>
            </a:r>
          </a:p>
        </p:txBody>
      </p:sp>
      <p:sp>
        <p:nvSpPr>
          <p:cNvPr id="53251" name="Rectangle 3"/>
          <p:cNvSpPr>
            <a:spLocks noGrp="1" noChangeArrowheads="1"/>
          </p:cNvSpPr>
          <p:nvPr>
            <p:ph type="body" idx="1"/>
          </p:nvPr>
        </p:nvSpPr>
        <p:spPr>
          <a:xfrm>
            <a:off x="395288" y="1600200"/>
            <a:ext cx="8362950" cy="4495800"/>
          </a:xfrm>
        </p:spPr>
        <p:txBody>
          <a:bodyPr/>
          <a:lstStyle/>
          <a:p>
            <a:pPr algn="ctr">
              <a:lnSpc>
                <a:spcPct val="90000"/>
              </a:lnSpc>
              <a:buFontTx/>
              <a:buNone/>
            </a:pPr>
            <a:r>
              <a:rPr lang="de-DE" altLang="de-DE" b="1"/>
              <a:t>  1.Mo. 2,24	</a:t>
            </a:r>
          </a:p>
          <a:p>
            <a:pPr algn="ctr">
              <a:lnSpc>
                <a:spcPct val="90000"/>
              </a:lnSpc>
              <a:buFontTx/>
              <a:buNone/>
            </a:pPr>
            <a:r>
              <a:rPr lang="de-DE" altLang="de-DE" sz="2000"/>
              <a:t>Darum wird ein </a:t>
            </a:r>
            <a:r>
              <a:rPr lang="de-DE" altLang="de-DE" sz="2000" b="1"/>
              <a:t>Mann </a:t>
            </a:r>
            <a:r>
              <a:rPr lang="de-DE" altLang="de-DE" sz="2000"/>
              <a:t>seinen Vater und seine Mutter</a:t>
            </a:r>
            <a:r>
              <a:rPr lang="de-DE" altLang="de-DE" sz="2400"/>
              <a:t> </a:t>
            </a:r>
          </a:p>
          <a:p>
            <a:pPr algn="ctr">
              <a:lnSpc>
                <a:spcPct val="90000"/>
              </a:lnSpc>
              <a:buFontTx/>
              <a:buNone/>
            </a:pPr>
            <a:r>
              <a:rPr lang="de-DE" altLang="de-DE" b="1">
                <a:solidFill>
                  <a:schemeClr val="hlink"/>
                </a:solidFill>
              </a:rPr>
              <a:t>(1) verlassen </a:t>
            </a:r>
            <a:r>
              <a:rPr lang="de-DE" altLang="de-DE" sz="1600" b="1">
                <a:solidFill>
                  <a:schemeClr val="hlink"/>
                </a:solidFill>
              </a:rPr>
              <a:t>(</a:t>
            </a:r>
            <a:r>
              <a:rPr lang="de-DE" altLang="de-DE" sz="1600"/>
              <a:t>ʼazab 1Mo 39,6 vgl. Spr 24,27)</a:t>
            </a:r>
          </a:p>
          <a:p>
            <a:pPr algn="ctr">
              <a:lnSpc>
                <a:spcPct val="90000"/>
              </a:lnSpc>
              <a:buFontTx/>
              <a:buNone/>
            </a:pPr>
            <a:r>
              <a:rPr lang="de-DE" altLang="de-DE" sz="2400"/>
              <a:t>und seiner </a:t>
            </a:r>
            <a:r>
              <a:rPr lang="de-DE" altLang="de-DE" sz="2400" b="1"/>
              <a:t>Frau </a:t>
            </a:r>
          </a:p>
          <a:p>
            <a:pPr algn="ctr">
              <a:lnSpc>
                <a:spcPct val="90000"/>
              </a:lnSpc>
              <a:buFontTx/>
              <a:buNone/>
            </a:pPr>
            <a:r>
              <a:rPr lang="de-DE" altLang="de-DE" b="1">
                <a:solidFill>
                  <a:schemeClr val="hlink"/>
                </a:solidFill>
              </a:rPr>
              <a:t>(2) anhangen </a:t>
            </a:r>
            <a:r>
              <a:rPr lang="de-DE" altLang="de-DE" sz="1600"/>
              <a:t>(dabak=ankleben Ps 22,16) </a:t>
            </a:r>
          </a:p>
          <a:p>
            <a:pPr algn="ctr">
              <a:lnSpc>
                <a:spcPct val="90000"/>
              </a:lnSpc>
              <a:buFontTx/>
              <a:buNone/>
            </a:pPr>
            <a:r>
              <a:rPr lang="de-DE" altLang="de-DE" sz="2400"/>
              <a:t>und sie werden </a:t>
            </a:r>
          </a:p>
          <a:p>
            <a:pPr algn="ctr">
              <a:lnSpc>
                <a:spcPct val="90000"/>
              </a:lnSpc>
              <a:buFontTx/>
              <a:buNone/>
            </a:pPr>
            <a:r>
              <a:rPr lang="de-DE" altLang="de-DE" b="1">
                <a:solidFill>
                  <a:schemeClr val="hlink"/>
                </a:solidFill>
              </a:rPr>
              <a:t>(3) ein Fleisch</a:t>
            </a:r>
            <a:r>
              <a:rPr lang="de-DE" altLang="de-DE"/>
              <a:t> </a:t>
            </a:r>
            <a:r>
              <a:rPr lang="de-DE" altLang="de-DE" b="1">
                <a:solidFill>
                  <a:schemeClr val="hlink"/>
                </a:solidFill>
              </a:rPr>
              <a:t>(od: zu einem Fleisch)</a:t>
            </a:r>
            <a:r>
              <a:rPr lang="de-DE" altLang="de-DE" sz="2400"/>
              <a:t> sein.</a:t>
            </a:r>
          </a:p>
          <a:p>
            <a:pPr algn="ctr">
              <a:lnSpc>
                <a:spcPct val="90000"/>
              </a:lnSpc>
              <a:buFontTx/>
              <a:buNone/>
            </a:pPr>
            <a:r>
              <a:rPr lang="de-DE" altLang="de-DE" sz="2400"/>
              <a:t>   Und sie waren beide nackt, </a:t>
            </a:r>
            <a:r>
              <a:rPr lang="de-DE" altLang="de-DE" sz="2400" b="1" i="1">
                <a:solidFill>
                  <a:schemeClr val="hlink"/>
                </a:solidFill>
              </a:rPr>
              <a:t>der Mensch</a:t>
            </a:r>
            <a:r>
              <a:rPr lang="de-DE" altLang="de-DE" sz="2400" b="1">
                <a:solidFill>
                  <a:schemeClr val="hlink"/>
                </a:solidFill>
              </a:rPr>
              <a:t> und </a:t>
            </a:r>
            <a:r>
              <a:rPr lang="de-DE" altLang="de-DE" sz="2400" b="1" i="1">
                <a:solidFill>
                  <a:schemeClr val="hlink"/>
                </a:solidFill>
              </a:rPr>
              <a:t>seine Frau</a:t>
            </a:r>
            <a:r>
              <a:rPr lang="de-DE" altLang="de-DE" sz="2400" i="1">
                <a:solidFill>
                  <a:schemeClr val="hlink"/>
                </a:solidFill>
              </a:rPr>
              <a:t>,</a:t>
            </a:r>
            <a:r>
              <a:rPr lang="de-DE" altLang="de-DE" sz="2400"/>
              <a:t> </a:t>
            </a:r>
          </a:p>
          <a:p>
            <a:pPr algn="ctr">
              <a:lnSpc>
                <a:spcPct val="90000"/>
              </a:lnSpc>
              <a:buFontTx/>
              <a:buNone/>
            </a:pPr>
            <a:r>
              <a:rPr lang="de-DE" altLang="de-DE" sz="2400"/>
              <a:t>    und sie schämten sich nicht.</a:t>
            </a:r>
          </a:p>
          <a:p>
            <a:pPr>
              <a:lnSpc>
                <a:spcPct val="90000"/>
              </a:lnSpc>
              <a:buFontTx/>
              <a:buNone/>
            </a:pPr>
            <a:endParaRPr lang="de-DE" altLang="de-DE" sz="2400"/>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body" idx="1"/>
          </p:nvPr>
        </p:nvSpPr>
        <p:spPr>
          <a:xfrm>
            <a:off x="179388" y="1600200"/>
            <a:ext cx="8867775" cy="3916363"/>
          </a:xfrm>
        </p:spPr>
        <p:txBody>
          <a:bodyPr/>
          <a:lstStyle/>
          <a:p>
            <a:pPr algn="ctr">
              <a:lnSpc>
                <a:spcPct val="80000"/>
              </a:lnSpc>
              <a:buFontTx/>
              <a:buNone/>
            </a:pPr>
            <a:r>
              <a:rPr lang="de-DE" altLang="de-DE" b="1"/>
              <a:t>1.Kor.11,8-10</a:t>
            </a:r>
          </a:p>
          <a:p>
            <a:pPr algn="ctr">
              <a:lnSpc>
                <a:spcPct val="80000"/>
              </a:lnSpc>
              <a:buFontTx/>
              <a:buNone/>
            </a:pPr>
            <a:r>
              <a:rPr lang="de-DE" altLang="de-DE" sz="2800"/>
              <a:t>Denn der Mann ist nicht</a:t>
            </a:r>
            <a:r>
              <a:rPr lang="de-DE" altLang="de-DE" sz="2800" b="1"/>
              <a:t> </a:t>
            </a:r>
            <a:r>
              <a:rPr lang="de-DE" altLang="de-DE" sz="2800" b="1">
                <a:solidFill>
                  <a:schemeClr val="hlink"/>
                </a:solidFill>
              </a:rPr>
              <a:t>von </a:t>
            </a:r>
            <a:r>
              <a:rPr lang="de-DE" altLang="de-DE" sz="1400"/>
              <a:t>(ek)</a:t>
            </a:r>
            <a:r>
              <a:rPr lang="de-DE" altLang="de-DE" sz="2800" b="1">
                <a:solidFill>
                  <a:schemeClr val="hlink"/>
                </a:solidFill>
              </a:rPr>
              <a:t> der Frau</a:t>
            </a:r>
            <a:r>
              <a:rPr lang="de-DE" altLang="de-DE" sz="2800" b="1"/>
              <a:t> </a:t>
            </a:r>
          </a:p>
          <a:p>
            <a:pPr algn="ctr">
              <a:lnSpc>
                <a:spcPct val="80000"/>
              </a:lnSpc>
              <a:buFontTx/>
              <a:buNone/>
            </a:pPr>
            <a:r>
              <a:rPr lang="de-DE" altLang="de-DE" sz="2800"/>
              <a:t>sondern die Frau</a:t>
            </a:r>
            <a:r>
              <a:rPr lang="de-DE" altLang="de-DE" sz="2800" b="1"/>
              <a:t> </a:t>
            </a:r>
            <a:r>
              <a:rPr lang="de-DE" altLang="de-DE" sz="2800" b="1">
                <a:solidFill>
                  <a:schemeClr val="hlink"/>
                </a:solidFill>
              </a:rPr>
              <a:t>vom </a:t>
            </a:r>
            <a:r>
              <a:rPr lang="de-DE" altLang="de-DE" sz="1400" b="1"/>
              <a:t>(ex)</a:t>
            </a:r>
            <a:r>
              <a:rPr lang="de-DE" altLang="de-DE" sz="2800" b="1">
                <a:solidFill>
                  <a:schemeClr val="hlink"/>
                </a:solidFill>
              </a:rPr>
              <a:t> Manne</a:t>
            </a:r>
            <a:r>
              <a:rPr lang="de-DE" altLang="de-DE" sz="2800" b="1"/>
              <a:t> </a:t>
            </a:r>
            <a:r>
              <a:rPr lang="de-DE" altLang="de-DE" sz="2800"/>
              <a:t>; </a:t>
            </a:r>
          </a:p>
          <a:p>
            <a:pPr algn="ctr">
              <a:lnSpc>
                <a:spcPct val="80000"/>
              </a:lnSpc>
              <a:buFontTx/>
              <a:buNone/>
            </a:pPr>
            <a:r>
              <a:rPr lang="de-DE" altLang="de-DE" sz="2800"/>
              <a:t>denn der Mann wurde auch </a:t>
            </a:r>
            <a:r>
              <a:rPr lang="de-DE" altLang="de-DE" sz="2800" b="1">
                <a:solidFill>
                  <a:schemeClr val="hlink"/>
                </a:solidFill>
              </a:rPr>
              <a:t>nicht</a:t>
            </a:r>
            <a:r>
              <a:rPr lang="de-DE" altLang="de-DE" sz="2800"/>
              <a:t> </a:t>
            </a:r>
            <a:r>
              <a:rPr lang="de-DE" altLang="de-DE" sz="2800" b="1">
                <a:solidFill>
                  <a:schemeClr val="hlink"/>
                </a:solidFill>
              </a:rPr>
              <a:t>um der Frau willen </a:t>
            </a:r>
            <a:r>
              <a:rPr lang="de-DE" altLang="de-DE" sz="1400" b="1"/>
              <a:t>(dia)</a:t>
            </a:r>
            <a:r>
              <a:rPr lang="de-DE" altLang="de-DE" sz="2800" b="1">
                <a:solidFill>
                  <a:schemeClr val="hlink"/>
                </a:solidFill>
              </a:rPr>
              <a:t> geschaffen</a:t>
            </a:r>
            <a:r>
              <a:rPr lang="de-DE" altLang="de-DE" sz="2800"/>
              <a:t>,</a:t>
            </a:r>
          </a:p>
          <a:p>
            <a:pPr algn="ctr">
              <a:lnSpc>
                <a:spcPct val="80000"/>
              </a:lnSpc>
              <a:buFontTx/>
              <a:buNone/>
            </a:pPr>
            <a:r>
              <a:rPr lang="de-DE" altLang="de-DE" sz="2800"/>
              <a:t>sondern </a:t>
            </a:r>
            <a:r>
              <a:rPr lang="de-DE" altLang="de-DE" sz="2800" b="1">
                <a:solidFill>
                  <a:schemeClr val="hlink"/>
                </a:solidFill>
              </a:rPr>
              <a:t>die Frau um des Mannes willen </a:t>
            </a:r>
            <a:r>
              <a:rPr lang="de-DE" altLang="de-DE" sz="1400" b="1"/>
              <a:t>(dia).</a:t>
            </a:r>
            <a:r>
              <a:rPr lang="de-DE" altLang="de-DE" sz="2800" b="1"/>
              <a:t> </a:t>
            </a:r>
          </a:p>
          <a:p>
            <a:pPr algn="ctr">
              <a:lnSpc>
                <a:spcPct val="80000"/>
              </a:lnSpc>
              <a:buFontTx/>
              <a:buNone/>
            </a:pPr>
            <a:r>
              <a:rPr lang="de-DE" altLang="de-DE" sz="2800" b="1">
                <a:solidFill>
                  <a:schemeClr val="hlink"/>
                </a:solidFill>
              </a:rPr>
              <a:t>Darum</a:t>
            </a:r>
            <a:r>
              <a:rPr lang="de-DE" altLang="de-DE" sz="2800" b="1"/>
              <a:t> soll</a:t>
            </a:r>
            <a:r>
              <a:rPr lang="de-DE" altLang="de-DE" sz="2800"/>
              <a:t> </a:t>
            </a:r>
            <a:r>
              <a:rPr lang="de-DE" altLang="de-DE" sz="1600" b="1"/>
              <a:t>(opheilei = muss, ist schuldig)</a:t>
            </a:r>
            <a:r>
              <a:rPr lang="de-DE" altLang="de-DE" sz="2800"/>
              <a:t> </a:t>
            </a:r>
            <a:r>
              <a:rPr lang="de-DE" altLang="de-DE" sz="2800" b="1"/>
              <a:t>die Frau </a:t>
            </a:r>
            <a:r>
              <a:rPr lang="de-DE" altLang="de-DE" sz="2800" b="1">
                <a:solidFill>
                  <a:schemeClr val="hlink"/>
                </a:solidFill>
              </a:rPr>
              <a:t>eine Macht </a:t>
            </a:r>
            <a:r>
              <a:rPr lang="de-DE" altLang="de-DE" sz="1400" b="1"/>
              <a:t>(exousia=Autorität, Gewalt)</a:t>
            </a:r>
            <a:r>
              <a:rPr lang="de-DE" altLang="de-DE" sz="2800" b="1"/>
              <a:t> auf dem Haupte </a:t>
            </a:r>
            <a:r>
              <a:rPr lang="de-DE" altLang="de-DE" sz="1600" b="1"/>
              <a:t>(epi täs kephalä)</a:t>
            </a:r>
            <a:r>
              <a:rPr lang="de-DE" altLang="de-DE" sz="2800" b="1"/>
              <a:t> haben, </a:t>
            </a:r>
            <a:r>
              <a:rPr lang="de-DE" altLang="de-DE" sz="2800" b="1">
                <a:solidFill>
                  <a:schemeClr val="hlink"/>
                </a:solidFill>
              </a:rPr>
              <a:t>um der Engel </a:t>
            </a:r>
            <a:r>
              <a:rPr lang="de-DE" altLang="de-DE" sz="1600" b="1">
                <a:solidFill>
                  <a:schemeClr val="hlink"/>
                </a:solidFill>
              </a:rPr>
              <a:t>(angelous 1Kor 4,9; 6,3; 13,1; 2Petr 2,4; Jud 6)</a:t>
            </a:r>
            <a:r>
              <a:rPr lang="de-DE" altLang="de-DE" sz="2800" b="1">
                <a:solidFill>
                  <a:schemeClr val="hlink"/>
                </a:solidFill>
              </a:rPr>
              <a:t> willen</a:t>
            </a:r>
            <a:endParaRPr lang="de-DE" altLang="de-DE" sz="2800"/>
          </a:p>
        </p:txBody>
      </p:sp>
      <p:sp>
        <p:nvSpPr>
          <p:cNvPr id="55299" name="Rectangle 3"/>
          <p:cNvSpPr>
            <a:spLocks noGrp="1" noChangeArrowheads="1"/>
          </p:cNvSpPr>
          <p:nvPr>
            <p:ph type="title"/>
          </p:nvPr>
        </p:nvSpPr>
        <p:spPr/>
        <p:txBody>
          <a:bodyPr/>
          <a:lstStyle/>
          <a:p>
            <a:r>
              <a:rPr lang="de-DE" altLang="de-DE" b="1">
                <a:solidFill>
                  <a:srgbClr val="FFFF00"/>
                </a:solidFill>
                <a:effectLst/>
              </a:rPr>
              <a:t>Mann und Frau</a:t>
            </a: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de-DE" altLang="de-DE" sz="4000" b="1">
                <a:solidFill>
                  <a:srgbClr val="FFFF00"/>
                </a:solidFill>
                <a:effectLst/>
              </a:rPr>
              <a:t>Ein gegenseitiges und gleichwertiges Miteinander</a:t>
            </a:r>
          </a:p>
        </p:txBody>
      </p:sp>
      <p:sp>
        <p:nvSpPr>
          <p:cNvPr id="57347" name="Rectangle 3"/>
          <p:cNvSpPr>
            <a:spLocks noGrp="1" noChangeArrowheads="1"/>
          </p:cNvSpPr>
          <p:nvPr>
            <p:ph type="body" idx="1"/>
          </p:nvPr>
        </p:nvSpPr>
        <p:spPr>
          <a:xfrm>
            <a:off x="468313" y="1628775"/>
            <a:ext cx="8229600" cy="4495800"/>
          </a:xfrm>
        </p:spPr>
        <p:txBody>
          <a:bodyPr/>
          <a:lstStyle/>
          <a:p>
            <a:pPr algn="ctr">
              <a:lnSpc>
                <a:spcPct val="90000"/>
              </a:lnSpc>
              <a:buFontTx/>
              <a:buNone/>
            </a:pPr>
            <a:r>
              <a:rPr lang="de-DE" altLang="de-DE" sz="2400"/>
              <a:t>1.Kor.11,11-12</a:t>
            </a:r>
          </a:p>
          <a:p>
            <a:pPr algn="ctr">
              <a:lnSpc>
                <a:spcPct val="90000"/>
              </a:lnSpc>
              <a:buFontTx/>
              <a:buNone/>
            </a:pPr>
            <a:r>
              <a:rPr lang="de-DE" altLang="de-DE" sz="2400"/>
              <a:t>Dennoch ist </a:t>
            </a:r>
            <a:r>
              <a:rPr lang="de-DE" altLang="de-DE" sz="2400" b="1"/>
              <a:t>weder die </a:t>
            </a:r>
            <a:r>
              <a:rPr lang="de-DE" altLang="de-DE" sz="2400" b="1">
                <a:solidFill>
                  <a:schemeClr val="hlink"/>
                </a:solidFill>
              </a:rPr>
              <a:t>Frau</a:t>
            </a:r>
            <a:r>
              <a:rPr lang="de-DE" altLang="de-DE" sz="2400" b="1"/>
              <a:t> ohne den </a:t>
            </a:r>
            <a:r>
              <a:rPr lang="de-DE" altLang="de-DE" sz="2400" b="1">
                <a:solidFill>
                  <a:schemeClr val="hlink"/>
                </a:solidFill>
              </a:rPr>
              <a:t>Mann</a:t>
            </a:r>
            <a:r>
              <a:rPr lang="de-DE" altLang="de-DE" sz="2400"/>
              <a:t> </a:t>
            </a:r>
          </a:p>
          <a:p>
            <a:pPr algn="ctr">
              <a:lnSpc>
                <a:spcPct val="90000"/>
              </a:lnSpc>
              <a:buFontTx/>
              <a:buNone/>
            </a:pPr>
            <a:r>
              <a:rPr lang="de-DE" altLang="de-DE" sz="2400" b="1"/>
              <a:t>noch der </a:t>
            </a:r>
            <a:r>
              <a:rPr lang="de-DE" altLang="de-DE" sz="2400" b="1">
                <a:solidFill>
                  <a:schemeClr val="hlink"/>
                </a:solidFill>
              </a:rPr>
              <a:t>Mann</a:t>
            </a:r>
            <a:r>
              <a:rPr lang="de-DE" altLang="de-DE" sz="2400" b="1"/>
              <a:t> ohne die </a:t>
            </a:r>
            <a:r>
              <a:rPr lang="de-DE" altLang="de-DE" sz="2400" b="1">
                <a:solidFill>
                  <a:schemeClr val="hlink"/>
                </a:solidFill>
              </a:rPr>
              <a:t>Frau</a:t>
            </a:r>
            <a:r>
              <a:rPr lang="de-DE" altLang="de-DE" sz="2400">
                <a:solidFill>
                  <a:schemeClr val="hlink"/>
                </a:solidFill>
              </a:rPr>
              <a:t> </a:t>
            </a:r>
          </a:p>
          <a:p>
            <a:pPr algn="ctr">
              <a:lnSpc>
                <a:spcPct val="90000"/>
              </a:lnSpc>
              <a:buFontTx/>
              <a:buNone/>
            </a:pPr>
            <a:r>
              <a:rPr lang="de-DE" altLang="de-DE" sz="2400" b="1" i="1">
                <a:solidFill>
                  <a:schemeClr val="hlink"/>
                </a:solidFill>
              </a:rPr>
              <a:t>im Herrn</a:t>
            </a:r>
            <a:r>
              <a:rPr lang="de-DE" altLang="de-DE" sz="2400"/>
              <a:t>. </a:t>
            </a:r>
          </a:p>
          <a:p>
            <a:pPr algn="ctr">
              <a:lnSpc>
                <a:spcPct val="90000"/>
              </a:lnSpc>
              <a:buFontTx/>
              <a:buNone/>
            </a:pPr>
            <a:endParaRPr lang="de-DE" altLang="de-DE" sz="2400"/>
          </a:p>
          <a:p>
            <a:pPr algn="ctr">
              <a:lnSpc>
                <a:spcPct val="90000"/>
              </a:lnSpc>
              <a:buFontTx/>
              <a:buNone/>
            </a:pPr>
            <a:r>
              <a:rPr lang="de-DE" altLang="de-DE" sz="2400"/>
              <a:t>Denn so wie die Frau </a:t>
            </a:r>
            <a:r>
              <a:rPr lang="de-DE" altLang="de-DE" sz="2400" b="1" u="sng">
                <a:solidFill>
                  <a:schemeClr val="hlink"/>
                </a:solidFill>
              </a:rPr>
              <a:t>vom</a:t>
            </a:r>
            <a:r>
              <a:rPr lang="de-DE" altLang="de-DE" sz="2400"/>
              <a:t> (ek) Mann ist, so ist auch der Mann </a:t>
            </a:r>
            <a:r>
              <a:rPr lang="de-DE" altLang="de-DE" sz="2400" b="1" u="sng">
                <a:solidFill>
                  <a:schemeClr val="hlink"/>
                </a:solidFill>
              </a:rPr>
              <a:t>durch </a:t>
            </a:r>
            <a:r>
              <a:rPr lang="de-DE" altLang="de-DE" sz="2400" u="sng"/>
              <a:t>(dia)</a:t>
            </a:r>
            <a:r>
              <a:rPr lang="de-DE" altLang="de-DE" sz="2400"/>
              <a:t> die Frau, </a:t>
            </a:r>
          </a:p>
          <a:p>
            <a:pPr algn="ctr">
              <a:lnSpc>
                <a:spcPct val="90000"/>
              </a:lnSpc>
              <a:buFontTx/>
              <a:buNone/>
            </a:pPr>
            <a:r>
              <a:rPr lang="de-DE" altLang="de-DE" sz="2400"/>
              <a:t>alles aber </a:t>
            </a:r>
            <a:r>
              <a:rPr lang="de-DE" altLang="de-DE" sz="2400" b="1" u="sng">
                <a:solidFill>
                  <a:schemeClr val="hlink"/>
                </a:solidFill>
              </a:rPr>
              <a:t>von</a:t>
            </a:r>
            <a:r>
              <a:rPr lang="de-DE" altLang="de-DE" sz="2400" b="1" u="sng"/>
              <a:t> </a:t>
            </a:r>
            <a:r>
              <a:rPr lang="de-DE" altLang="de-DE" sz="2400" u="sng"/>
              <a:t>(ek)</a:t>
            </a:r>
            <a:r>
              <a:rPr lang="de-DE" altLang="de-DE" sz="2400" b="1" u="sng"/>
              <a:t> Gott.</a:t>
            </a:r>
            <a:r>
              <a:rPr lang="de-DE" altLang="de-DE" sz="2400"/>
              <a:t>  </a:t>
            </a:r>
          </a:p>
          <a:p>
            <a:pPr algn="ctr">
              <a:lnSpc>
                <a:spcPct val="90000"/>
              </a:lnSpc>
              <a:buFontTx/>
              <a:buNone/>
            </a:pPr>
            <a:endParaRPr lang="de-DE" altLang="de-DE" sz="2400"/>
          </a:p>
          <a:p>
            <a:pPr algn="ctr">
              <a:lnSpc>
                <a:spcPct val="90000"/>
              </a:lnSpc>
              <a:buFontTx/>
              <a:buNone/>
            </a:pPr>
            <a:r>
              <a:rPr lang="de-DE" altLang="de-DE" sz="2400" b="1">
                <a:solidFill>
                  <a:srgbClr val="FFFF00"/>
                </a:solidFill>
              </a:rPr>
              <a:t>Mann und Frau sind gleichwertig, </a:t>
            </a:r>
          </a:p>
          <a:p>
            <a:pPr algn="ctr">
              <a:lnSpc>
                <a:spcPct val="90000"/>
              </a:lnSpc>
              <a:buFontTx/>
              <a:buNone/>
            </a:pPr>
            <a:r>
              <a:rPr lang="de-DE" altLang="de-DE" sz="2400" b="1">
                <a:solidFill>
                  <a:srgbClr val="FFFF00"/>
                </a:solidFill>
              </a:rPr>
              <a:t>aber einander nachgeordnet</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241300" y="2781300"/>
            <a:ext cx="1450975" cy="536575"/>
          </a:xfrm>
        </p:spPr>
        <p:txBody>
          <a:bodyPr/>
          <a:lstStyle/>
          <a:p>
            <a:r>
              <a:rPr lang="de-DE" altLang="de-DE" sz="1400" b="1">
                <a:solidFill>
                  <a:schemeClr val="tx1"/>
                </a:solidFill>
                <a:effectLst/>
              </a:rPr>
              <a:t>Voker Zastrow</a:t>
            </a:r>
            <a:br>
              <a:rPr lang="de-DE" altLang="de-DE" sz="1400" b="1">
                <a:solidFill>
                  <a:schemeClr val="tx1"/>
                </a:solidFill>
                <a:effectLst/>
              </a:rPr>
            </a:br>
            <a:r>
              <a:rPr lang="de-DE" altLang="de-DE" sz="1400" b="1">
                <a:solidFill>
                  <a:schemeClr val="tx1"/>
                </a:solidFill>
                <a:effectLst/>
              </a:rPr>
              <a:t>Journalis FAZ, FAS</a:t>
            </a:r>
          </a:p>
        </p:txBody>
      </p:sp>
      <p:sp>
        <p:nvSpPr>
          <p:cNvPr id="94212" name="Rectangle 4"/>
          <p:cNvSpPr>
            <a:spLocks noChangeArrowheads="1"/>
          </p:cNvSpPr>
          <p:nvPr/>
        </p:nvSpPr>
        <p:spPr bwMode="auto">
          <a:xfrm>
            <a:off x="1908175" y="439738"/>
            <a:ext cx="7200900" cy="375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de-DE" altLang="de-DE" b="1"/>
              <a:t>„Was "Gender Mainstreaming" bedeutet, können oder wollen selbst Leute nicht vernünftig erklären, die es wissen müssten. Das hat wohl Methode. </a:t>
            </a:r>
            <a:r>
              <a:rPr lang="de-DE" altLang="de-DE" b="1">
                <a:solidFill>
                  <a:srgbClr val="FFFF00"/>
                </a:solidFill>
              </a:rPr>
              <a:t>Denn die Gender-Theorie ist eine sozialrevolutionäre Ideologie, die darauf zielt, die Geschlechterrollen zu zerstören - weil sie diese Rollen für künstlich, also beliebig formbar hält.</a:t>
            </a:r>
            <a:r>
              <a:rPr lang="de-DE" altLang="de-DE" b="1"/>
              <a:t> Und das "Mainstreaming"- Konzept ist eine </a:t>
            </a:r>
            <a:r>
              <a:rPr lang="de-DE" altLang="de-DE" b="1">
                <a:solidFill>
                  <a:srgbClr val="FFFF00"/>
                </a:solidFill>
              </a:rPr>
              <a:t>politische Technik</a:t>
            </a:r>
            <a:r>
              <a:rPr lang="de-DE" altLang="de-DE" b="1"/>
              <a:t>, die das durchsetzen soll. Die EU hat sie sich zu eigen gemacht, die Bundesrepublik Deutschland inzwischen auch. </a:t>
            </a:r>
            <a:r>
              <a:rPr lang="de-DE" altLang="de-DE" b="1">
                <a:solidFill>
                  <a:srgbClr val="FFFF00"/>
                </a:solidFill>
              </a:rPr>
              <a:t>Was heute die Politik bestimmt, begann vor vierzig Jahren in Baltimore mit einem unverantwort-lichen Menschenversuch, der in menschenverachtender Weise ausgeschlachtet wurde.“</a:t>
            </a:r>
          </a:p>
          <a:p>
            <a:endParaRPr lang="de-DE" altLang="de-DE" sz="1200" b="1">
              <a:solidFill>
                <a:srgbClr val="FFFF00"/>
              </a:solidFill>
            </a:endParaRPr>
          </a:p>
          <a:p>
            <a:r>
              <a:rPr lang="de-DE" altLang="de-DE" sz="1200"/>
              <a:t>Zastrow, V.: Gender – Politische Geschlechtsumwandlung, Klappentext; Manuscriptum </a:t>
            </a:r>
          </a:p>
        </p:txBody>
      </p:sp>
      <p:sp>
        <p:nvSpPr>
          <p:cNvPr id="94214" name="AutoShape 6" descr="„Journalisten sind nicht dazu da, sterbende Träume zu ..."/>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de-CH"/>
          </a:p>
        </p:txBody>
      </p:sp>
      <p:pic>
        <p:nvPicPr>
          <p:cNvPr id="94215" name="Picture 7" descr="180px-Volker_Zastro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50" y="620713"/>
            <a:ext cx="1714500" cy="2124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de-DE" altLang="de-DE" b="1">
                <a:solidFill>
                  <a:srgbClr val="FFFF00"/>
                </a:solidFill>
                <a:effectLst/>
              </a:rPr>
              <a:t>Die Frau in der Ehe</a:t>
            </a:r>
            <a:r>
              <a:rPr lang="de-DE" altLang="de-DE"/>
              <a:t> </a:t>
            </a:r>
          </a:p>
        </p:txBody>
      </p:sp>
      <p:sp>
        <p:nvSpPr>
          <p:cNvPr id="36868" name="Rectangle 4"/>
          <p:cNvSpPr>
            <a:spLocks noChangeArrowheads="1"/>
          </p:cNvSpPr>
          <p:nvPr/>
        </p:nvSpPr>
        <p:spPr bwMode="auto">
          <a:xfrm>
            <a:off x="179388" y="1803400"/>
            <a:ext cx="8785225" cy="292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ctr"/>
            <a:r>
              <a:rPr lang="de-DE" altLang="de-DE" sz="2400" b="1"/>
              <a:t>Eph 5,22-24</a:t>
            </a:r>
          </a:p>
          <a:p>
            <a:pPr algn="ctr"/>
            <a:r>
              <a:rPr lang="de-DE" altLang="de-DE" sz="2400" b="1"/>
              <a:t>Ihr Frauen, </a:t>
            </a:r>
            <a:r>
              <a:rPr lang="de-DE" altLang="de-DE" sz="2400" b="1">
                <a:solidFill>
                  <a:srgbClr val="FFFF00"/>
                </a:solidFill>
              </a:rPr>
              <a:t>ordnet euch euren eigenen Männern unter</a:t>
            </a:r>
            <a:r>
              <a:rPr lang="de-DE" altLang="de-DE" sz="2400" b="1"/>
              <a:t> </a:t>
            </a:r>
            <a:r>
              <a:rPr lang="de-DE" altLang="de-DE" sz="1600" b="1"/>
              <a:t>(hypotassesthosan),</a:t>
            </a:r>
            <a:r>
              <a:rPr lang="de-DE" altLang="de-DE" sz="2400" b="1"/>
              <a:t> als dem Herrn. Denn der Mann ist das Haupt </a:t>
            </a:r>
            <a:r>
              <a:rPr lang="de-DE" altLang="de-DE" sz="1600" b="1"/>
              <a:t>(kephalä)</a:t>
            </a:r>
            <a:r>
              <a:rPr lang="de-DE" altLang="de-DE" sz="2400" b="1"/>
              <a:t> der Frau, wie auch der Christus das Haupt der Gemeinde ist; </a:t>
            </a:r>
            <a:r>
              <a:rPr lang="de-DE" altLang="de-DE" sz="2400" b="1" i="1"/>
              <a:t>er</a:t>
            </a:r>
            <a:r>
              <a:rPr lang="de-DE" altLang="de-DE" sz="2400" b="1"/>
              <a:t> ist des Leibes Heiland. Aber wie die Gemeinde dem Christus unterworfen ist </a:t>
            </a:r>
            <a:r>
              <a:rPr lang="de-DE" altLang="de-DE" sz="1600" b="1"/>
              <a:t>(hypotassetai),</a:t>
            </a:r>
            <a:r>
              <a:rPr lang="de-DE" altLang="de-DE" sz="2400" b="1"/>
              <a:t> so auch die Frauen den Männern in allem.</a:t>
            </a:r>
            <a:br>
              <a:rPr lang="de-DE" altLang="de-DE" sz="2400" b="1"/>
            </a:br>
            <a:r>
              <a:rPr lang="de-DE" altLang="de-DE" sz="2400" b="1"/>
              <a:t>Vgl. Kol 3,18; Tit 2,4-5; 1Petr 3,1</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de-DE" altLang="de-DE" b="1">
                <a:solidFill>
                  <a:srgbClr val="FFFF00"/>
                </a:solidFill>
                <a:effectLst/>
              </a:rPr>
              <a:t>Der Mann in der Ehe</a:t>
            </a:r>
          </a:p>
        </p:txBody>
      </p:sp>
      <p:sp>
        <p:nvSpPr>
          <p:cNvPr id="100356" name="Rectangle 4"/>
          <p:cNvSpPr>
            <a:spLocks noChangeArrowheads="1"/>
          </p:cNvSpPr>
          <p:nvPr/>
        </p:nvSpPr>
        <p:spPr bwMode="auto">
          <a:xfrm>
            <a:off x="44450" y="1717675"/>
            <a:ext cx="9064625"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ctr"/>
            <a:r>
              <a:rPr lang="de-DE" altLang="de-DE" sz="2000" b="1">
                <a:latin typeface="Tahoma" panose="020B0604030504040204" pitchFamily="34" charset="0"/>
              </a:rPr>
              <a:t>Eph 5,25 </a:t>
            </a:r>
          </a:p>
          <a:p>
            <a:pPr algn="ctr"/>
            <a:r>
              <a:rPr lang="de-DE" altLang="de-DE" sz="2000" b="1">
                <a:latin typeface="Tahoma" panose="020B0604030504040204" pitchFamily="34" charset="0"/>
              </a:rPr>
              <a:t>Ihr Männer, </a:t>
            </a:r>
            <a:r>
              <a:rPr lang="de-DE" altLang="de-DE" sz="2000" b="1">
                <a:solidFill>
                  <a:srgbClr val="FFFF00"/>
                </a:solidFill>
                <a:latin typeface="Tahoma" panose="020B0604030504040204" pitchFamily="34" charset="0"/>
              </a:rPr>
              <a:t>liebt (agapete) eure Frauen</a:t>
            </a:r>
            <a:r>
              <a:rPr lang="de-DE" altLang="de-DE" sz="2000" b="1">
                <a:latin typeface="Tahoma" panose="020B0604030504040204" pitchFamily="34" charset="0"/>
              </a:rPr>
              <a:t>, </a:t>
            </a:r>
            <a:r>
              <a:rPr lang="de-DE" altLang="de-DE" sz="2000" b="1">
                <a:solidFill>
                  <a:srgbClr val="FFFF00"/>
                </a:solidFill>
                <a:latin typeface="Tahoma" panose="020B0604030504040204" pitchFamily="34" charset="0"/>
              </a:rPr>
              <a:t>wie auch der Christus die Gemeinde geliebt</a:t>
            </a:r>
            <a:r>
              <a:rPr lang="de-DE" altLang="de-DE" sz="2000" b="1">
                <a:latin typeface="Tahoma" panose="020B0604030504040204" pitchFamily="34" charset="0"/>
              </a:rPr>
              <a:t> und </a:t>
            </a:r>
            <a:r>
              <a:rPr lang="de-DE" altLang="de-DE" sz="2000" b="1">
                <a:solidFill>
                  <a:srgbClr val="FFFF00"/>
                </a:solidFill>
                <a:latin typeface="Tahoma" panose="020B0604030504040204" pitchFamily="34" charset="0"/>
              </a:rPr>
              <a:t>sich selbst für sie hingegeben hat</a:t>
            </a:r>
            <a:r>
              <a:rPr lang="de-DE" altLang="de-DE" sz="2000" b="1">
                <a:latin typeface="Tahoma" panose="020B0604030504040204" pitchFamily="34" charset="0"/>
              </a:rPr>
              <a:t>, … </a:t>
            </a:r>
          </a:p>
          <a:p>
            <a:pPr algn="ctr"/>
            <a:r>
              <a:rPr lang="de-DE" altLang="de-DE" sz="2000" b="1">
                <a:latin typeface="Tahoma" panose="020B0604030504040204" pitchFamily="34" charset="0"/>
              </a:rPr>
              <a:t>So sind auch </a:t>
            </a:r>
            <a:r>
              <a:rPr lang="de-DE" altLang="de-DE" sz="2000" b="1">
                <a:solidFill>
                  <a:srgbClr val="FFFF00"/>
                </a:solidFill>
                <a:latin typeface="Tahoma" panose="020B0604030504040204" pitchFamily="34" charset="0"/>
              </a:rPr>
              <a:t>die Männer schuldig, ihre Frauen zu lieben</a:t>
            </a:r>
            <a:r>
              <a:rPr lang="de-DE" altLang="de-DE" sz="2000" b="1">
                <a:latin typeface="Tahoma" panose="020B0604030504040204" pitchFamily="34" charset="0"/>
              </a:rPr>
              <a:t> wie ihre eigenen Leiber. </a:t>
            </a:r>
            <a:r>
              <a:rPr lang="de-DE" altLang="de-DE" sz="2000" b="1">
                <a:solidFill>
                  <a:srgbClr val="FFFF00"/>
                </a:solidFill>
                <a:latin typeface="Tahoma" panose="020B0604030504040204" pitchFamily="34" charset="0"/>
              </a:rPr>
              <a:t>Wer seine Frau liebt, liebt sich selbst</a:t>
            </a:r>
            <a:r>
              <a:rPr lang="de-DE" altLang="de-DE" sz="2000" b="1">
                <a:latin typeface="Tahoma" panose="020B0604030504040204" pitchFamily="34" charset="0"/>
              </a:rPr>
              <a:t>. Denn niemand hat jemals sein eigenes Fleisch gehasst, sondern Gemeinde; </a:t>
            </a:r>
          </a:p>
          <a:p>
            <a:pPr algn="ctr"/>
            <a:r>
              <a:rPr lang="de-DE" altLang="de-DE" sz="2000" b="1">
                <a:solidFill>
                  <a:srgbClr val="FFFF00"/>
                </a:solidFill>
                <a:latin typeface="Tahoma" panose="020B0604030504040204" pitchFamily="34" charset="0"/>
              </a:rPr>
              <a:t>er nährt und pflegt es, wie auch der Christus die Gemeinde.</a:t>
            </a:r>
            <a:r>
              <a:rPr lang="de-DE" altLang="de-DE" sz="2000" b="1">
                <a:latin typeface="Tahoma" panose="020B0604030504040204" pitchFamily="34" charset="0"/>
              </a:rPr>
              <a:t> </a:t>
            </a:r>
          </a:p>
          <a:p>
            <a:pPr algn="ctr"/>
            <a:r>
              <a:rPr lang="de-DE" altLang="de-DE" sz="2000" b="1">
                <a:latin typeface="Tahoma" panose="020B0604030504040204" pitchFamily="34" charset="0"/>
              </a:rPr>
              <a:t>„Deswegen wird ein Mensch den Vater und die Mutter verlassen und seiner Frau anhangen, und die zwei werden </a:t>
            </a:r>
            <a:r>
              <a:rPr lang="de-DE" altLang="de-DE" sz="2000" b="1" i="1">
                <a:latin typeface="Tahoma" panose="020B0604030504040204" pitchFamily="34" charset="0"/>
              </a:rPr>
              <a:t>ein</a:t>
            </a:r>
            <a:r>
              <a:rPr lang="de-DE" altLang="de-DE" sz="2000" b="1">
                <a:latin typeface="Tahoma" panose="020B0604030504040204" pitchFamily="34" charset="0"/>
              </a:rPr>
              <a:t> Fleisch sein.“… </a:t>
            </a:r>
          </a:p>
          <a:p>
            <a:pPr algn="ctr"/>
            <a:r>
              <a:rPr lang="de-DE" altLang="de-DE" sz="2000" b="1">
                <a:latin typeface="Tahoma" panose="020B0604030504040204" pitchFamily="34" charset="0"/>
              </a:rPr>
              <a:t>Eph 5,33 </a:t>
            </a:r>
          </a:p>
          <a:p>
            <a:pPr algn="ctr"/>
            <a:r>
              <a:rPr lang="de-DE" altLang="de-DE" sz="2000" b="1">
                <a:latin typeface="Tahoma" panose="020B0604030504040204" pitchFamily="34" charset="0"/>
              </a:rPr>
              <a:t>Doch auch ihr, ein jeder von euch </a:t>
            </a:r>
            <a:r>
              <a:rPr lang="de-DE" altLang="de-DE" sz="2000" b="1">
                <a:solidFill>
                  <a:srgbClr val="FFFF00"/>
                </a:solidFill>
                <a:latin typeface="Tahoma" panose="020B0604030504040204" pitchFamily="34" charset="0"/>
              </a:rPr>
              <a:t>liebe seine Frau so wie sich selbst</a:t>
            </a:r>
            <a:r>
              <a:rPr lang="de-DE" altLang="de-DE" sz="2000" b="1">
                <a:latin typeface="Tahoma" panose="020B0604030504040204" pitchFamily="34" charset="0"/>
              </a:rPr>
              <a:t>; die Frau aber, dass sie den Mann fürchte</a:t>
            </a:r>
            <a:r>
              <a:rPr lang="de-DE" altLang="de-DE" sz="2000" b="1"/>
              <a:t>.</a:t>
            </a:r>
          </a:p>
          <a:p>
            <a:pPr algn="ctr"/>
            <a:r>
              <a:rPr lang="de-DE" altLang="de-DE" sz="2000" b="1"/>
              <a:t>Kol 3,19; 1Petr 3,7</a:t>
            </a:r>
            <a:endParaRPr lang="de-DE" altLang="de-DE" sz="200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457200" y="661988"/>
            <a:ext cx="8229600" cy="679450"/>
          </a:xfrm>
        </p:spPr>
        <p:txBody>
          <a:bodyPr/>
          <a:lstStyle/>
          <a:p>
            <a:r>
              <a:rPr lang="de-DE" altLang="de-DE" sz="4000" b="1">
                <a:solidFill>
                  <a:srgbClr val="FFFF00"/>
                </a:solidFill>
                <a:effectLst/>
              </a:rPr>
              <a:t>Mann und Frau in der Gemeinde</a:t>
            </a:r>
          </a:p>
        </p:txBody>
      </p:sp>
      <p:sp>
        <p:nvSpPr>
          <p:cNvPr id="101380" name="Rectangle 4"/>
          <p:cNvSpPr>
            <a:spLocks noChangeArrowheads="1"/>
          </p:cNvSpPr>
          <p:nvPr/>
        </p:nvSpPr>
        <p:spPr bwMode="auto">
          <a:xfrm>
            <a:off x="425450" y="1479550"/>
            <a:ext cx="8269288" cy="4973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ctr"/>
            <a:r>
              <a:rPr lang="de-DE" altLang="de-DE" sz="2000" b="1">
                <a:latin typeface="Verdana" panose="020B0604030504040204" pitchFamily="34" charset="0"/>
              </a:rPr>
              <a:t>1Tim 2,8-15</a:t>
            </a:r>
          </a:p>
          <a:p>
            <a:pPr algn="ctr"/>
            <a:r>
              <a:rPr lang="de-DE" altLang="de-DE" b="1">
                <a:latin typeface="Verdana" panose="020B0604030504040204" pitchFamily="34" charset="0"/>
              </a:rPr>
              <a:t>Ich will nun (boulomai), </a:t>
            </a:r>
            <a:r>
              <a:rPr lang="de-DE" altLang="de-DE" b="1">
                <a:solidFill>
                  <a:srgbClr val="FFFF00"/>
                </a:solidFill>
                <a:latin typeface="Verdana" panose="020B0604030504040204" pitchFamily="34" charset="0"/>
              </a:rPr>
              <a:t>dass die Männer an jedem Ort </a:t>
            </a:r>
            <a:r>
              <a:rPr lang="de-DE" altLang="de-DE">
                <a:solidFill>
                  <a:srgbClr val="FFFF00"/>
                </a:solidFill>
                <a:latin typeface="Verdana" panose="020B0604030504040204" pitchFamily="34" charset="0"/>
              </a:rPr>
              <a:t>(topos)</a:t>
            </a:r>
            <a:r>
              <a:rPr lang="de-DE" altLang="de-DE" b="1">
                <a:solidFill>
                  <a:srgbClr val="FFFF00"/>
                </a:solidFill>
                <a:latin typeface="Verdana" panose="020B0604030504040204" pitchFamily="34" charset="0"/>
              </a:rPr>
              <a:t> beten</a:t>
            </a:r>
            <a:r>
              <a:rPr lang="de-DE" altLang="de-DE" b="1">
                <a:latin typeface="Verdana" panose="020B0604030504040204" pitchFamily="34" charset="0"/>
              </a:rPr>
              <a:t>, indem sie </a:t>
            </a:r>
            <a:r>
              <a:rPr lang="de-DE" altLang="de-DE" b="1">
                <a:solidFill>
                  <a:srgbClr val="FFFF00"/>
                </a:solidFill>
                <a:latin typeface="Verdana" panose="020B0604030504040204" pitchFamily="34" charset="0"/>
              </a:rPr>
              <a:t>heilige </a:t>
            </a:r>
            <a:r>
              <a:rPr lang="de-DE" altLang="de-DE">
                <a:solidFill>
                  <a:srgbClr val="FFFF00"/>
                </a:solidFill>
                <a:latin typeface="Verdana" panose="020B0604030504040204" pitchFamily="34" charset="0"/>
              </a:rPr>
              <a:t>(hosios)</a:t>
            </a:r>
            <a:r>
              <a:rPr lang="de-DE" altLang="de-DE" b="1">
                <a:solidFill>
                  <a:srgbClr val="FFFF00"/>
                </a:solidFill>
                <a:latin typeface="Verdana" panose="020B0604030504040204" pitchFamily="34" charset="0"/>
              </a:rPr>
              <a:t> Hände</a:t>
            </a:r>
            <a:r>
              <a:rPr lang="de-DE" altLang="de-DE" b="1">
                <a:latin typeface="Verdana" panose="020B0604030504040204" pitchFamily="34" charset="0"/>
              </a:rPr>
              <a:t> aufheben, </a:t>
            </a:r>
            <a:r>
              <a:rPr lang="de-DE" altLang="de-DE" b="1">
                <a:solidFill>
                  <a:srgbClr val="FFFF00"/>
                </a:solidFill>
                <a:latin typeface="Verdana" panose="020B0604030504040204" pitchFamily="34" charset="0"/>
              </a:rPr>
              <a:t>ohne Zorn und zweifelnde Überlegung</a:t>
            </a:r>
            <a:r>
              <a:rPr lang="de-DE" altLang="de-DE" b="1">
                <a:latin typeface="Verdana" panose="020B0604030504040204" pitchFamily="34" charset="0"/>
              </a:rPr>
              <a:t>. </a:t>
            </a:r>
          </a:p>
          <a:p>
            <a:pPr algn="ctr"/>
            <a:r>
              <a:rPr lang="de-DE" altLang="de-DE" b="1">
                <a:latin typeface="Verdana" panose="020B0604030504040204" pitchFamily="34" charset="0"/>
              </a:rPr>
              <a:t>Ebenso auch, dass die Frauen sich </a:t>
            </a:r>
            <a:r>
              <a:rPr lang="de-DE" altLang="de-DE" b="1">
                <a:solidFill>
                  <a:srgbClr val="FFFF00"/>
                </a:solidFill>
                <a:latin typeface="Verdana" panose="020B0604030504040204" pitchFamily="34" charset="0"/>
              </a:rPr>
              <a:t>in bescheidenem Äußeren mit Schamhaftigkeit und Sittsamkeit schmücken, nicht mit Haarflechten und Gold oder Perlen oder kostbarer Kleidung</a:t>
            </a:r>
            <a:r>
              <a:rPr lang="de-DE" altLang="de-DE" b="1">
                <a:latin typeface="Verdana" panose="020B0604030504040204" pitchFamily="34" charset="0"/>
              </a:rPr>
              <a:t>, sondern – was Frauen </a:t>
            </a:r>
            <a:r>
              <a:rPr lang="de-DE" altLang="de-DE" b="1">
                <a:solidFill>
                  <a:srgbClr val="FFFF00"/>
                </a:solidFill>
                <a:latin typeface="Verdana" panose="020B0604030504040204" pitchFamily="34" charset="0"/>
              </a:rPr>
              <a:t>geziemt,</a:t>
            </a:r>
            <a:r>
              <a:rPr lang="de-DE" altLang="de-DE" b="1">
                <a:latin typeface="Verdana" panose="020B0604030504040204" pitchFamily="34" charset="0"/>
              </a:rPr>
              <a:t> die sich zur Gottesfurcht </a:t>
            </a:r>
            <a:r>
              <a:rPr lang="de-DE" altLang="de-DE">
                <a:latin typeface="Verdana" panose="020B0604030504040204" pitchFamily="34" charset="0"/>
              </a:rPr>
              <a:t>(theosebeian)</a:t>
            </a:r>
            <a:r>
              <a:rPr lang="de-DE" altLang="de-DE" b="1">
                <a:latin typeface="Verdana" panose="020B0604030504040204" pitchFamily="34" charset="0"/>
              </a:rPr>
              <a:t> bekennen – </a:t>
            </a:r>
            <a:r>
              <a:rPr lang="de-DE" altLang="de-DE" b="1">
                <a:solidFill>
                  <a:srgbClr val="FFFF00"/>
                </a:solidFill>
                <a:latin typeface="Verdana" panose="020B0604030504040204" pitchFamily="34" charset="0"/>
              </a:rPr>
              <a:t>durch gute Werke</a:t>
            </a:r>
            <a:r>
              <a:rPr lang="de-DE" altLang="de-DE" b="1">
                <a:latin typeface="Verdana" panose="020B0604030504040204" pitchFamily="34" charset="0"/>
              </a:rPr>
              <a:t>. </a:t>
            </a:r>
            <a:r>
              <a:rPr lang="de-DE" altLang="de-DE" b="1">
                <a:solidFill>
                  <a:srgbClr val="FFFF00"/>
                </a:solidFill>
                <a:latin typeface="Verdana" panose="020B0604030504040204" pitchFamily="34" charset="0"/>
              </a:rPr>
              <a:t>Eine Frau lerne in der Stille </a:t>
            </a:r>
            <a:r>
              <a:rPr lang="de-DE" altLang="de-DE">
                <a:solidFill>
                  <a:srgbClr val="FFFF00"/>
                </a:solidFill>
                <a:latin typeface="Verdana" panose="020B0604030504040204" pitchFamily="34" charset="0"/>
              </a:rPr>
              <a:t>(en häsychia manthaneto)</a:t>
            </a:r>
            <a:r>
              <a:rPr lang="de-DE" altLang="de-DE" b="1">
                <a:solidFill>
                  <a:srgbClr val="FFFF00"/>
                </a:solidFill>
                <a:latin typeface="Verdana" panose="020B0604030504040204" pitchFamily="34" charset="0"/>
              </a:rPr>
              <a:t> in aller Unterordnung </a:t>
            </a:r>
            <a:r>
              <a:rPr lang="de-DE" altLang="de-DE">
                <a:solidFill>
                  <a:srgbClr val="FFFF00"/>
                </a:solidFill>
                <a:latin typeface="Verdana" panose="020B0604030504040204" pitchFamily="34" charset="0"/>
              </a:rPr>
              <a:t>(hypotagä)</a:t>
            </a:r>
            <a:r>
              <a:rPr lang="de-DE" altLang="de-DE" b="1">
                <a:latin typeface="Verdana" panose="020B0604030504040204" pitchFamily="34" charset="0"/>
              </a:rPr>
              <a:t>. Ich erlaube aber einer Frau </a:t>
            </a:r>
            <a:r>
              <a:rPr lang="de-DE" altLang="de-DE" b="1">
                <a:solidFill>
                  <a:srgbClr val="FFFF00"/>
                </a:solidFill>
                <a:latin typeface="Verdana" panose="020B0604030504040204" pitchFamily="34" charset="0"/>
              </a:rPr>
              <a:t>nicht, zu lehren </a:t>
            </a:r>
            <a:r>
              <a:rPr lang="de-DE" altLang="de-DE">
                <a:solidFill>
                  <a:srgbClr val="FFFF00"/>
                </a:solidFill>
                <a:latin typeface="Verdana" panose="020B0604030504040204" pitchFamily="34" charset="0"/>
              </a:rPr>
              <a:t>(didaskein)</a:t>
            </a:r>
            <a:r>
              <a:rPr lang="de-DE" altLang="de-DE" b="1">
                <a:solidFill>
                  <a:srgbClr val="FFFF00"/>
                </a:solidFill>
                <a:latin typeface="Verdana" panose="020B0604030504040204" pitchFamily="34" charset="0"/>
              </a:rPr>
              <a:t> noch über den Mann zu herrschen </a:t>
            </a:r>
            <a:r>
              <a:rPr lang="de-DE" altLang="de-DE">
                <a:solidFill>
                  <a:srgbClr val="FFFF00"/>
                </a:solidFill>
                <a:latin typeface="Verdana" panose="020B0604030504040204" pitchFamily="34" charset="0"/>
              </a:rPr>
              <a:t>(authentein)</a:t>
            </a:r>
            <a:r>
              <a:rPr lang="de-DE" altLang="de-DE" b="1">
                <a:solidFill>
                  <a:srgbClr val="FFFF00"/>
                </a:solidFill>
                <a:latin typeface="Verdana" panose="020B0604030504040204" pitchFamily="34" charset="0"/>
              </a:rPr>
              <a:t>, sondern still </a:t>
            </a:r>
            <a:r>
              <a:rPr lang="de-DE" altLang="de-DE">
                <a:solidFill>
                  <a:srgbClr val="FFFF00"/>
                </a:solidFill>
                <a:latin typeface="Verdana" panose="020B0604030504040204" pitchFamily="34" charset="0"/>
              </a:rPr>
              <a:t>(häsychia)</a:t>
            </a:r>
            <a:r>
              <a:rPr lang="de-DE" altLang="de-DE" b="1">
                <a:solidFill>
                  <a:srgbClr val="FFFF00"/>
                </a:solidFill>
                <a:latin typeface="Verdana" panose="020B0604030504040204" pitchFamily="34" charset="0"/>
              </a:rPr>
              <a:t> zu sein</a:t>
            </a:r>
            <a:r>
              <a:rPr lang="de-DE" altLang="de-DE" b="1">
                <a:latin typeface="Verdana" panose="020B0604030504040204" pitchFamily="34" charset="0"/>
              </a:rPr>
              <a:t>, denn Adam wurde zuerst gebildet, danach Eva; und Adam wurde nicht betrogen, die Frau aber wurde betrogen und fiel in Übertretung. Sie wird aber gerettet werden beim Kindergebären, wenn sie bleiben in Glauben und Liebe und Heiligkeit mit Sittsamkeit.</a:t>
            </a:r>
          </a:p>
          <a:p>
            <a:pPr algn="ctr"/>
            <a:r>
              <a:rPr lang="de-DE" altLang="de-DE" b="1">
                <a:latin typeface="Verdana" panose="020B0604030504040204" pitchFamily="34" charset="0"/>
              </a:rPr>
              <a:t>Vgl. 1Kor 14,26-40</a:t>
            </a:r>
            <a:endParaRPr lang="de-DE" altLang="de-DE" b="1"/>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de-DE" altLang="de-DE" sz="4800" b="1">
                <a:solidFill>
                  <a:srgbClr val="FFFF00"/>
                </a:solidFill>
                <a:effectLst/>
              </a:rPr>
              <a:t>Mann und Frau in Christus</a:t>
            </a:r>
            <a:r>
              <a:rPr lang="de-DE" altLang="de-DE" sz="4800" b="1"/>
              <a:t> </a:t>
            </a:r>
          </a:p>
        </p:txBody>
      </p:sp>
      <p:sp>
        <p:nvSpPr>
          <p:cNvPr id="59395" name="Rectangle 3"/>
          <p:cNvSpPr>
            <a:spLocks noGrp="1" noChangeArrowheads="1"/>
          </p:cNvSpPr>
          <p:nvPr>
            <p:ph type="body" idx="1"/>
          </p:nvPr>
        </p:nvSpPr>
        <p:spPr/>
        <p:txBody>
          <a:bodyPr/>
          <a:lstStyle/>
          <a:p>
            <a:pPr algn="ctr">
              <a:lnSpc>
                <a:spcPct val="80000"/>
              </a:lnSpc>
              <a:buFontTx/>
              <a:buNone/>
            </a:pPr>
            <a:r>
              <a:rPr lang="de-DE" altLang="de-DE" sz="4000" b="1"/>
              <a:t>Gal.3,28</a:t>
            </a:r>
          </a:p>
          <a:p>
            <a:pPr algn="ctr">
              <a:lnSpc>
                <a:spcPct val="80000"/>
              </a:lnSpc>
              <a:buFontTx/>
              <a:buNone/>
            </a:pPr>
            <a:r>
              <a:rPr lang="de-DE" altLang="de-DE" sz="2800"/>
              <a:t>Da ist nicht Jude noch Grieche,</a:t>
            </a:r>
          </a:p>
          <a:p>
            <a:pPr algn="ctr">
              <a:lnSpc>
                <a:spcPct val="80000"/>
              </a:lnSpc>
              <a:buFontTx/>
              <a:buNone/>
            </a:pPr>
            <a:r>
              <a:rPr lang="de-DE" altLang="de-DE" sz="2800"/>
              <a:t> da ist nicht Sklave noch Freier, </a:t>
            </a:r>
          </a:p>
          <a:p>
            <a:pPr algn="ctr">
              <a:lnSpc>
                <a:spcPct val="80000"/>
              </a:lnSpc>
              <a:buFontTx/>
              <a:buNone/>
            </a:pPr>
            <a:r>
              <a:rPr lang="de-DE" altLang="de-DE" sz="2800" b="1">
                <a:solidFill>
                  <a:schemeClr val="hlink"/>
                </a:solidFill>
              </a:rPr>
              <a:t>da ist nicht männlich und weiblich </a:t>
            </a:r>
          </a:p>
          <a:p>
            <a:pPr algn="ctr">
              <a:lnSpc>
                <a:spcPct val="80000"/>
              </a:lnSpc>
              <a:buFontTx/>
              <a:buNone/>
            </a:pPr>
            <a:r>
              <a:rPr lang="de-DE" altLang="de-DE" sz="2800" b="1">
                <a:solidFill>
                  <a:schemeClr val="hlink"/>
                </a:solidFill>
              </a:rPr>
              <a:t>(Mann und Frau) </a:t>
            </a:r>
            <a:r>
              <a:rPr lang="de-DE" altLang="de-DE" sz="1400"/>
              <a:t>(arsen kai thelu vgl. Mth.19,4; Röm.1,27)</a:t>
            </a:r>
            <a:r>
              <a:rPr lang="de-DE" altLang="de-DE" sz="2800"/>
              <a:t> </a:t>
            </a:r>
          </a:p>
          <a:p>
            <a:pPr algn="ctr">
              <a:lnSpc>
                <a:spcPct val="80000"/>
              </a:lnSpc>
              <a:buFontTx/>
              <a:buNone/>
            </a:pPr>
            <a:endParaRPr lang="de-DE" altLang="de-DE" sz="2800"/>
          </a:p>
          <a:p>
            <a:pPr algn="ctr">
              <a:lnSpc>
                <a:spcPct val="80000"/>
              </a:lnSpc>
              <a:buFontTx/>
              <a:buNone/>
            </a:pPr>
            <a:r>
              <a:rPr lang="de-DE" altLang="de-DE" sz="2800"/>
              <a:t>denn ihr alle seid </a:t>
            </a:r>
          </a:p>
          <a:p>
            <a:pPr algn="ctr">
              <a:lnSpc>
                <a:spcPct val="80000"/>
              </a:lnSpc>
              <a:buFontTx/>
              <a:buNone/>
            </a:pPr>
            <a:r>
              <a:rPr lang="de-DE" altLang="de-DE" sz="2800" b="1">
                <a:solidFill>
                  <a:schemeClr val="hlink"/>
                </a:solidFill>
              </a:rPr>
              <a:t>e i n e r (heis) in Christus Jesus</a:t>
            </a:r>
            <a:r>
              <a:rPr lang="de-DE" altLang="de-DE" sz="2800"/>
              <a:t>.</a:t>
            </a:r>
          </a:p>
          <a:p>
            <a:pPr algn="ctr">
              <a:lnSpc>
                <a:spcPct val="80000"/>
              </a:lnSpc>
              <a:buFontTx/>
              <a:buNone/>
            </a:pPr>
            <a:r>
              <a:rPr lang="de-DE" altLang="de-DE" sz="1200"/>
              <a:t>(en Christo Jesu</a:t>
            </a:r>
            <a:r>
              <a:rPr lang="de-DE" altLang="de-DE" sz="2800"/>
              <a:t> </a:t>
            </a:r>
            <a:r>
              <a:rPr lang="de-DE" altLang="de-DE" sz="1200"/>
              <a:t>vgl. Röm.8,1; 2.Kor.5,17; Eph.1,3) </a:t>
            </a:r>
            <a:r>
              <a:rPr lang="de-DE" altLang="de-DE" sz="2800"/>
              <a:t>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124075" y="404813"/>
            <a:ext cx="6605588" cy="936625"/>
          </a:xfrm>
        </p:spPr>
        <p:txBody>
          <a:bodyPr/>
          <a:lstStyle/>
          <a:p>
            <a:r>
              <a:rPr lang="de-DE" altLang="de-DE" sz="3600" b="1">
                <a:solidFill>
                  <a:srgbClr val="FFFF00"/>
                </a:solidFill>
                <a:effectLst/>
              </a:rPr>
              <a:t>Prof. Dr. Kutschera, Biologe</a:t>
            </a:r>
          </a:p>
        </p:txBody>
      </p:sp>
      <p:sp>
        <p:nvSpPr>
          <p:cNvPr id="7172" name="Rectangle 4"/>
          <p:cNvSpPr>
            <a:spLocks noChangeArrowheads="1"/>
          </p:cNvSpPr>
          <p:nvPr/>
        </p:nvSpPr>
        <p:spPr bwMode="auto">
          <a:xfrm>
            <a:off x="2268538" y="1363663"/>
            <a:ext cx="6624637"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de-DE" altLang="de-DE" b="1">
                <a:solidFill>
                  <a:srgbClr val="FFFF00"/>
                </a:solidFill>
              </a:rPr>
              <a:t>Die Geschlechterforschung will eine andere, quasi-religiöse Strömung unter der Tarnkappe des Gender Mainstreaming immer mehr, gleich einem Krebsgeschwür, sämtliche Fachgebiete erobern" </a:t>
            </a:r>
          </a:p>
          <a:p>
            <a:endParaRPr lang="de-DE" altLang="de-DE" b="1">
              <a:solidFill>
                <a:srgbClr val="FFFF00"/>
              </a:solidFill>
            </a:endParaRPr>
          </a:p>
          <a:p>
            <a:r>
              <a:rPr lang="de-DE" altLang="de-DE" b="1"/>
              <a:t>"Wir stehen kurz vor einer Genderisierung der Biologie - dagegen werden wir uns verwahren."</a:t>
            </a:r>
          </a:p>
          <a:p>
            <a:endParaRPr lang="de-DE" altLang="de-DE" b="1"/>
          </a:p>
          <a:p>
            <a:r>
              <a:rPr lang="de-DE" altLang="de-DE" b="1"/>
              <a:t>"Unsere Theorien basieren auf Fakten, </a:t>
            </a:r>
            <a:r>
              <a:rPr lang="de-DE" altLang="de-DE" b="1">
                <a:solidFill>
                  <a:srgbClr val="FFFF00"/>
                </a:solidFill>
              </a:rPr>
              <a:t>während in der Sozialkunde eben vor sich hin theoretisiert wird in aller Regel, und Fakten wenig zählen."</a:t>
            </a:r>
          </a:p>
          <a:p>
            <a:endParaRPr lang="de-DE" altLang="de-DE" b="1">
              <a:solidFill>
                <a:srgbClr val="FFFF00"/>
              </a:solidFill>
            </a:endParaRPr>
          </a:p>
          <a:p>
            <a:r>
              <a:rPr lang="de-DE" altLang="de-DE" b="1">
                <a:solidFill>
                  <a:srgbClr val="FFFF00"/>
                </a:solidFill>
              </a:rPr>
              <a:t>"Das ist eine feministische Sekte, die uns da ihren Unsinn aufdrückt - und alle machen widerstandslos mit."</a:t>
            </a:r>
            <a:r>
              <a:rPr lang="de-DE" altLang="de-DE">
                <a:solidFill>
                  <a:srgbClr val="FFFF00"/>
                </a:solidFill>
              </a:rPr>
              <a:t> </a:t>
            </a:r>
          </a:p>
        </p:txBody>
      </p:sp>
      <p:pic>
        <p:nvPicPr>
          <p:cNvPr id="7176" name="Picture 8" descr="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20725"/>
            <a:ext cx="1935163" cy="24209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373063"/>
            <a:ext cx="8229600" cy="1760537"/>
          </a:xfrm>
        </p:spPr>
        <p:txBody>
          <a:bodyPr/>
          <a:lstStyle/>
          <a:p>
            <a:r>
              <a:rPr lang="de-DE" altLang="de-DE" sz="3600" b="1">
                <a:solidFill>
                  <a:srgbClr val="FFFF00"/>
                </a:solidFill>
                <a:effectLst/>
              </a:rPr>
              <a:t>Eingetragene Lebenspartnerschaften</a:t>
            </a:r>
            <a:r>
              <a:rPr lang="de-DE" altLang="de-DE" sz="4000" b="1">
                <a:solidFill>
                  <a:srgbClr val="FFFF00"/>
                </a:solidFill>
                <a:effectLst/>
              </a:rPr>
              <a:t/>
            </a:r>
            <a:br>
              <a:rPr lang="de-DE" altLang="de-DE" sz="4000" b="1">
                <a:solidFill>
                  <a:srgbClr val="FFFF00"/>
                </a:solidFill>
                <a:effectLst/>
              </a:rPr>
            </a:br>
            <a:r>
              <a:rPr lang="de-DE" altLang="de-DE" sz="4000" b="1">
                <a:solidFill>
                  <a:srgbClr val="FFFF00"/>
                </a:solidFill>
                <a:effectLst/>
              </a:rPr>
              <a:t> </a:t>
            </a:r>
            <a:r>
              <a:rPr lang="de-DE" altLang="de-DE" sz="1600" b="1">
                <a:solidFill>
                  <a:srgbClr val="FFFF00"/>
                </a:solidFill>
                <a:effectLst/>
              </a:rPr>
              <a:t>Bundesamt für Statistik</a:t>
            </a:r>
          </a:p>
        </p:txBody>
      </p:sp>
      <p:sp>
        <p:nvSpPr>
          <p:cNvPr id="66565" name="Rectangle 5"/>
          <p:cNvSpPr>
            <a:spLocks noChangeArrowheads="1"/>
          </p:cNvSpPr>
          <p:nvPr/>
        </p:nvSpPr>
        <p:spPr bwMode="auto">
          <a:xfrm>
            <a:off x="568325" y="2422525"/>
            <a:ext cx="7974013" cy="201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de-DE" altLang="de-DE" b="1"/>
              <a:t>Seit 2001 : Lebenspartnergesetz</a:t>
            </a:r>
          </a:p>
          <a:p>
            <a:pPr algn="ctr"/>
            <a:r>
              <a:rPr lang="de-DE" altLang="de-DE" b="1"/>
              <a:t>Rund </a:t>
            </a:r>
            <a:r>
              <a:rPr lang="de-DE" altLang="de-DE" b="1">
                <a:solidFill>
                  <a:srgbClr val="FFFF00"/>
                </a:solidFill>
              </a:rPr>
              <a:t>41000</a:t>
            </a:r>
            <a:r>
              <a:rPr lang="de-DE" altLang="de-DE" b="1"/>
              <a:t> gleichgeschlechtliche Paare lebten </a:t>
            </a:r>
            <a:r>
              <a:rPr lang="de-DE" altLang="de-DE" b="1">
                <a:solidFill>
                  <a:srgbClr val="FFFF00"/>
                </a:solidFill>
              </a:rPr>
              <a:t>2014</a:t>
            </a:r>
            <a:r>
              <a:rPr lang="de-DE" altLang="de-DE" b="1"/>
              <a:t> in Deutschland als eingetragene Lebenspartnerschaft in einem Haushalt zusammen.</a:t>
            </a:r>
          </a:p>
          <a:p>
            <a:pPr algn="ctr"/>
            <a:r>
              <a:rPr lang="de-DE" altLang="de-DE" b="1">
                <a:solidFill>
                  <a:srgbClr val="FFFF00"/>
                </a:solidFill>
              </a:rPr>
              <a:t>24000 Männerhaushalte; 17000 von Frauenhaushalte</a:t>
            </a:r>
            <a:r>
              <a:rPr lang="de-DE" altLang="de-DE"/>
              <a:t> </a:t>
            </a:r>
          </a:p>
          <a:p>
            <a:pPr algn="ctr"/>
            <a:endParaRPr lang="de-DE" altLang="de-DE" sz="900"/>
          </a:p>
          <a:p>
            <a:pPr algn="ctr"/>
            <a:r>
              <a:rPr lang="de-DE" altLang="de-DE" b="1">
                <a:solidFill>
                  <a:srgbClr val="FFFF00"/>
                </a:solidFill>
              </a:rPr>
              <a:t>Vergleich: 2006: 12000 Lebenspartnerschaften</a:t>
            </a:r>
            <a:r>
              <a:rPr lang="de-DE" altLang="de-DE" b="1"/>
              <a:t> </a:t>
            </a:r>
          </a:p>
          <a:p>
            <a:pPr algn="ctr"/>
            <a:endParaRPr lang="de-DE" altLang="de-DE" sz="900" b="1"/>
          </a:p>
          <a:p>
            <a:pPr algn="ctr"/>
            <a:r>
              <a:rPr lang="de-DE" altLang="de-DE" b="1">
                <a:solidFill>
                  <a:srgbClr val="FFFF00"/>
                </a:solidFill>
              </a:rPr>
              <a:t>Von 2006 bis 2014 hat sich die Zahl mehr als verdreifacht</a:t>
            </a:r>
            <a:endParaRPr lang="de-DE" altLang="de-DE"/>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7333" name="Group 53"/>
          <p:cNvGraphicFramePr>
            <a:graphicFrameLocks noGrp="1"/>
          </p:cNvGraphicFramePr>
          <p:nvPr/>
        </p:nvGraphicFramePr>
        <p:xfrm>
          <a:off x="1549400" y="3186113"/>
          <a:ext cx="6262688" cy="2045970"/>
        </p:xfrm>
        <a:graphic>
          <a:graphicData uri="http://schemas.openxmlformats.org/drawingml/2006/table">
            <a:tbl>
              <a:tblPr/>
              <a:tblGrid>
                <a:gridCol w="2085975"/>
                <a:gridCol w="2089150"/>
                <a:gridCol w="2087563"/>
              </a:tblGrid>
              <a:tr h="406400">
                <a:tc>
                  <a:txBody>
                    <a:bodyPr/>
                    <a:lstStyle>
                      <a:lvl1pPr>
                        <a:spcBef>
                          <a:spcPct val="20000"/>
                        </a:spcBef>
                        <a:buClr>
                          <a:schemeClr val="tx2"/>
                        </a:buClr>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buClr>
                          <a:schemeClr val="tx2"/>
                        </a:buClr>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buClr>
                          <a:schemeClr val="tx2"/>
                        </a:buClr>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de-DE" altLang="de-DE" sz="2000" b="1" i="0" u="none" strike="noStrike" cap="none" normalizeH="0" baseline="0" smtClean="0">
                          <a:ln>
                            <a:noFill/>
                          </a:ln>
                          <a:solidFill>
                            <a:srgbClr val="FFFF00"/>
                          </a:solidFill>
                          <a:effectLst/>
                          <a:latin typeface="Arial" panose="020B0604020202020204" pitchFamily="34" charset="0"/>
                          <a:cs typeface="Arial" panose="020B0604020202020204" pitchFamily="34" charset="0"/>
                        </a:rPr>
                        <a:t>Männer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buClr>
                          <a:schemeClr val="tx2"/>
                        </a:buClr>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buClr>
                          <a:schemeClr val="tx2"/>
                        </a:buClr>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de-DE" altLang="de-DE" sz="20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buClr>
                          <a:schemeClr val="tx2"/>
                        </a:buClr>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buClr>
                          <a:schemeClr val="tx2"/>
                        </a:buClr>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de-DE" altLang="de-DE" sz="20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23%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2113">
                <a:tc>
                  <a:txBody>
                    <a:bodyPr/>
                    <a:lstStyle>
                      <a:lvl1pPr>
                        <a:spcBef>
                          <a:spcPct val="20000"/>
                        </a:spcBef>
                        <a:buClr>
                          <a:schemeClr val="tx2"/>
                        </a:buClr>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buClr>
                          <a:schemeClr val="tx2"/>
                        </a:buClr>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buClr>
                          <a:schemeClr val="tx2"/>
                        </a:buClr>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de-DE" altLang="de-DE" sz="2000" b="1" i="0" u="none" strike="noStrike" cap="none" normalizeH="0" baseline="0" smtClean="0">
                          <a:ln>
                            <a:noFill/>
                          </a:ln>
                          <a:solidFill>
                            <a:srgbClr val="FFFF00"/>
                          </a:solidFill>
                          <a:effectLst/>
                          <a:latin typeface="Arial" panose="020B0604020202020204" pitchFamily="34" charset="0"/>
                          <a:cs typeface="Arial" panose="020B0604020202020204" pitchFamily="34" charset="0"/>
                        </a:rPr>
                        <a:t>Frauen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buClr>
                          <a:schemeClr val="tx2"/>
                        </a:buClr>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buClr>
                          <a:schemeClr val="tx2"/>
                        </a:buClr>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de-DE" altLang="de-DE" sz="20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78%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buClr>
                          <a:schemeClr val="tx2"/>
                        </a:buClr>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buClr>
                          <a:schemeClr val="tx2"/>
                        </a:buClr>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de-DE" altLang="de-DE" sz="20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13%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9413">
                <a:tc>
                  <a:txBody>
                    <a:bodyPr/>
                    <a:lstStyle>
                      <a:lvl1pPr>
                        <a:spcBef>
                          <a:spcPct val="20000"/>
                        </a:spcBef>
                        <a:buClr>
                          <a:schemeClr val="tx2"/>
                        </a:buClr>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buClr>
                          <a:schemeClr val="tx2"/>
                        </a:buClr>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buClr>
                          <a:schemeClr val="tx2"/>
                        </a:buClr>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de-DE" altLang="de-DE" sz="2000" b="1" i="0" u="none" strike="noStrike" cap="none" normalizeH="0" baseline="0" smtClean="0">
                          <a:ln>
                            <a:noFill/>
                          </a:ln>
                          <a:solidFill>
                            <a:srgbClr val="FFFF00"/>
                          </a:solidFill>
                          <a:effectLst/>
                          <a:latin typeface="Arial" panose="020B0604020202020204" pitchFamily="34" charset="0"/>
                          <a:cs typeface="Arial" panose="020B0604020202020204" pitchFamily="34" charset="0"/>
                        </a:rPr>
                        <a:t>18-29 J.</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buClr>
                          <a:schemeClr val="tx2"/>
                        </a:buClr>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buClr>
                          <a:schemeClr val="tx2"/>
                        </a:buClr>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de-DE" altLang="de-DE" sz="20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buClr>
                          <a:schemeClr val="tx2"/>
                        </a:buClr>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buClr>
                          <a:schemeClr val="tx2"/>
                        </a:buClr>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de-DE" altLang="de-DE" sz="20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19%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125">
                <a:tc>
                  <a:txBody>
                    <a:bodyPr/>
                    <a:lstStyle>
                      <a:lvl1pPr>
                        <a:spcBef>
                          <a:spcPct val="20000"/>
                        </a:spcBef>
                        <a:buClr>
                          <a:schemeClr val="tx2"/>
                        </a:buClr>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buClr>
                          <a:schemeClr val="tx2"/>
                        </a:buClr>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buClr>
                          <a:schemeClr val="tx2"/>
                        </a:buClr>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de-DE" altLang="de-DE" sz="2000" b="1" i="0" u="none" strike="noStrike" cap="none" normalizeH="0" baseline="0" smtClean="0">
                          <a:ln>
                            <a:noFill/>
                          </a:ln>
                          <a:solidFill>
                            <a:srgbClr val="FFFF00"/>
                          </a:solidFill>
                          <a:effectLst/>
                          <a:latin typeface="Arial" panose="020B0604020202020204" pitchFamily="34" charset="0"/>
                          <a:cs typeface="Arial" panose="020B0604020202020204" pitchFamily="34" charset="0"/>
                        </a:rPr>
                        <a:t>30-59 J.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buClr>
                          <a:schemeClr val="tx2"/>
                        </a:buClr>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buClr>
                          <a:schemeClr val="tx2"/>
                        </a:buClr>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de-DE" altLang="de-DE" sz="20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71%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buClr>
                          <a:schemeClr val="tx2"/>
                        </a:buClr>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buClr>
                          <a:schemeClr val="tx2"/>
                        </a:buClr>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de-DE" altLang="de-DE" sz="20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17%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lvl1pPr>
                        <a:spcBef>
                          <a:spcPct val="20000"/>
                        </a:spcBef>
                        <a:buClr>
                          <a:schemeClr val="tx2"/>
                        </a:buClr>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buClr>
                          <a:schemeClr val="tx2"/>
                        </a:buClr>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buClr>
                          <a:schemeClr val="tx2"/>
                        </a:buClr>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de-DE" altLang="de-DE" sz="2000" b="1" i="0" u="none" strike="noStrike" cap="none" normalizeH="0" baseline="0" smtClean="0">
                          <a:ln>
                            <a:noFill/>
                          </a:ln>
                          <a:solidFill>
                            <a:srgbClr val="FFFF00"/>
                          </a:solidFill>
                          <a:effectLst/>
                          <a:latin typeface="Arial" panose="020B0604020202020204" pitchFamily="34" charset="0"/>
                          <a:cs typeface="Arial" panose="020B0604020202020204" pitchFamily="34" charset="0"/>
                        </a:rPr>
                        <a:t>Ab 60 J.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buClr>
                          <a:schemeClr val="tx2"/>
                        </a:buClr>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buClr>
                          <a:schemeClr val="tx2"/>
                        </a:buClr>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de-DE" altLang="de-DE" sz="20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71%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buClr>
                          <a:schemeClr val="tx2"/>
                        </a:buClr>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buClr>
                          <a:schemeClr val="tx2"/>
                        </a:buClr>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de-DE" altLang="de-DE" sz="20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7327" name="Group 47"/>
          <p:cNvGraphicFramePr>
            <a:graphicFrameLocks noGrp="1"/>
          </p:cNvGraphicFramePr>
          <p:nvPr/>
        </p:nvGraphicFramePr>
        <p:xfrm>
          <a:off x="1547813" y="2492375"/>
          <a:ext cx="6264275" cy="701040"/>
        </p:xfrm>
        <a:graphic>
          <a:graphicData uri="http://schemas.openxmlformats.org/drawingml/2006/table">
            <a:tbl>
              <a:tblPr/>
              <a:tblGrid>
                <a:gridCol w="2087562"/>
                <a:gridCol w="2089150"/>
                <a:gridCol w="2087563"/>
              </a:tblGrid>
              <a:tr h="450850">
                <a:tc>
                  <a:txBody>
                    <a:bodyPr/>
                    <a:lstStyle>
                      <a:lvl1pPr>
                        <a:spcBef>
                          <a:spcPct val="20000"/>
                        </a:spcBef>
                        <a:buClr>
                          <a:schemeClr val="tx2"/>
                        </a:buClr>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buClr>
                          <a:schemeClr val="tx2"/>
                        </a:buClr>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buClr>
                          <a:schemeClr val="tx2"/>
                        </a:buClr>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de-DE" altLang="de-DE" sz="2000" b="1" i="0" u="none" strike="noStrike" cap="none" normalizeH="0" baseline="0" smtClean="0">
                          <a:ln>
                            <a:noFill/>
                          </a:ln>
                          <a:solidFill>
                            <a:srgbClr val="FFFF00"/>
                          </a:solidFill>
                          <a:effectLst/>
                          <a:latin typeface="Arial" panose="020B0604020202020204" pitchFamily="34" charset="0"/>
                          <a:cs typeface="Arial" panose="020B0604020202020204" pitchFamily="34" charset="0"/>
                        </a:rPr>
                        <a:t>Personen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buClr>
                          <a:schemeClr val="tx2"/>
                        </a:buClr>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buClr>
                          <a:schemeClr val="tx2"/>
                        </a:buClr>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de-DE" altLang="de-DE" sz="2000" b="1" i="0" u="none" strike="noStrike" cap="none" normalizeH="0" baseline="0" smtClean="0">
                          <a:ln>
                            <a:noFill/>
                          </a:ln>
                          <a:solidFill>
                            <a:srgbClr val="FFFF00"/>
                          </a:solidFill>
                          <a:effectLst/>
                          <a:latin typeface="Arial" panose="020B0604020202020204" pitchFamily="34" charset="0"/>
                          <a:cs typeface="Arial" panose="020B0604020202020204" pitchFamily="34" charset="0"/>
                        </a:rPr>
                        <a:t>Gleiche Rechte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buClr>
                          <a:schemeClr val="tx2"/>
                        </a:buClr>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buClr>
                          <a:schemeClr val="tx2"/>
                        </a:buClr>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de-DE" altLang="de-DE" sz="2000" b="1" i="0" u="none" strike="noStrike" cap="none" normalizeH="0" baseline="0" smtClean="0">
                          <a:ln>
                            <a:noFill/>
                          </a:ln>
                          <a:solidFill>
                            <a:srgbClr val="FFFF00"/>
                          </a:solidFill>
                          <a:effectLst/>
                          <a:latin typeface="Arial" panose="020B0604020202020204" pitchFamily="34" charset="0"/>
                          <a:cs typeface="Arial" panose="020B0604020202020204" pitchFamily="34" charset="0"/>
                        </a:rPr>
                        <a:t>Unterschied-liche Rechte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7329" name="Rectangle 49"/>
          <p:cNvSpPr>
            <a:spLocks noChangeArrowheads="1"/>
          </p:cNvSpPr>
          <p:nvPr/>
        </p:nvSpPr>
        <p:spPr bwMode="auto">
          <a:xfrm>
            <a:off x="250825" y="676275"/>
            <a:ext cx="8602663" cy="1281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ctr"/>
            <a:r>
              <a:rPr lang="de-DE" altLang="de-DE" sz="2000" b="1">
                <a:solidFill>
                  <a:srgbClr val="FFFF00"/>
                </a:solidFill>
              </a:rPr>
              <a:t>Sollten gleichgeschlechtliche eingetragene Lebenspartnerschaften in allen rechtlichen und steuerlichen Fragen genauso behandelt werden wie die eheliche Gemeinschaft zwischen einem Mann und einer Frau? </a:t>
            </a:r>
          </a:p>
          <a:p>
            <a:pPr algn="ctr"/>
            <a:endParaRPr lang="de-DE" altLang="de-DE" sz="800" b="1">
              <a:solidFill>
                <a:srgbClr val="FFFF00"/>
              </a:solidFill>
            </a:endParaRPr>
          </a:p>
          <a:p>
            <a:pPr algn="ctr"/>
            <a:r>
              <a:rPr lang="de-DE" altLang="de-DE" sz="1600" b="1">
                <a:solidFill>
                  <a:srgbClr val="FFFF00"/>
                </a:solidFill>
              </a:rPr>
              <a:t>Statista 2017</a:t>
            </a:r>
            <a:endParaRPr lang="de-DE" altLang="de-DE" sz="1600">
              <a:solidFill>
                <a:srgbClr val="FFFF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414338"/>
            <a:ext cx="8229600" cy="1143000"/>
          </a:xfrm>
        </p:spPr>
        <p:txBody>
          <a:bodyPr/>
          <a:lstStyle/>
          <a:p>
            <a:r>
              <a:rPr lang="de-DE" altLang="de-DE" sz="2800" b="1">
                <a:solidFill>
                  <a:srgbClr val="FFFF00"/>
                </a:solidFill>
                <a:effectLst/>
              </a:rPr>
              <a:t>Sollte homosexuellen Paaren auch die Ehe möglich sein? Idea  Spektrum Juli 2017             </a:t>
            </a:r>
            <a:r>
              <a:rPr lang="de-DE" altLang="de-DE" sz="1600" b="1">
                <a:solidFill>
                  <a:srgbClr val="FFFF00"/>
                </a:solidFill>
                <a:effectLst/>
              </a:rPr>
              <a:t>(Erhebung durch Statista)</a:t>
            </a:r>
          </a:p>
        </p:txBody>
      </p:sp>
      <p:sp>
        <p:nvSpPr>
          <p:cNvPr id="35843" name="Text Box 3"/>
          <p:cNvSpPr txBox="1">
            <a:spLocks noChangeArrowheads="1"/>
          </p:cNvSpPr>
          <p:nvPr/>
        </p:nvSpPr>
        <p:spPr bwMode="auto">
          <a:xfrm>
            <a:off x="539750" y="1997075"/>
            <a:ext cx="3455988" cy="395288"/>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rgbClr val="FF99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t>Ja sagten (nach Konfession): </a:t>
            </a:r>
          </a:p>
        </p:txBody>
      </p:sp>
      <p:sp>
        <p:nvSpPr>
          <p:cNvPr id="35847" name="Text Box 7"/>
          <p:cNvSpPr txBox="1">
            <a:spLocks noChangeArrowheads="1"/>
          </p:cNvSpPr>
          <p:nvPr/>
        </p:nvSpPr>
        <p:spPr bwMode="auto">
          <a:xfrm>
            <a:off x="539750" y="4084638"/>
            <a:ext cx="4248150" cy="395287"/>
          </a:xfrm>
          <a:prstGeom prst="rect">
            <a:avLst/>
          </a:prstGeom>
          <a:solidFill>
            <a:srgbClr val="00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t>Katholiken: 58%</a:t>
            </a:r>
          </a:p>
        </p:txBody>
      </p:sp>
      <p:sp>
        <p:nvSpPr>
          <p:cNvPr id="35850" name="Text Box 10"/>
          <p:cNvSpPr txBox="1">
            <a:spLocks noChangeArrowheads="1"/>
          </p:cNvSpPr>
          <p:nvPr/>
        </p:nvSpPr>
        <p:spPr bwMode="auto">
          <a:xfrm>
            <a:off x="5680075" y="1989138"/>
            <a:ext cx="3097213" cy="395287"/>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rgbClr val="CCCC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t>Ja sagten (nach Parteien):</a:t>
            </a:r>
            <a:r>
              <a:rPr lang="de-DE" altLang="de-DE"/>
              <a:t> </a:t>
            </a:r>
          </a:p>
        </p:txBody>
      </p:sp>
      <p:sp>
        <p:nvSpPr>
          <p:cNvPr id="35853" name="Text Box 13"/>
          <p:cNvSpPr txBox="1">
            <a:spLocks noChangeArrowheads="1"/>
          </p:cNvSpPr>
          <p:nvPr/>
        </p:nvSpPr>
        <p:spPr bwMode="auto">
          <a:xfrm>
            <a:off x="5688013" y="2781300"/>
            <a:ext cx="3455987" cy="395288"/>
          </a:xfrm>
          <a:prstGeom prst="rect">
            <a:avLst/>
          </a:prstGeom>
          <a:solidFill>
            <a:srgbClr val="008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t>Grüne: 95%</a:t>
            </a:r>
          </a:p>
        </p:txBody>
      </p:sp>
      <p:sp>
        <p:nvSpPr>
          <p:cNvPr id="35854" name="Text Box 14"/>
          <p:cNvSpPr txBox="1">
            <a:spLocks noChangeArrowheads="1"/>
          </p:cNvSpPr>
          <p:nvPr/>
        </p:nvSpPr>
        <p:spPr bwMode="auto">
          <a:xfrm>
            <a:off x="5651500" y="3429000"/>
            <a:ext cx="3384550" cy="395288"/>
          </a:xfrm>
          <a:prstGeom prst="rect">
            <a:avLst/>
          </a:prstGeom>
          <a:solidFill>
            <a:srgbClr val="A5002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t>Die Linke: 81%</a:t>
            </a:r>
          </a:p>
        </p:txBody>
      </p:sp>
      <p:sp>
        <p:nvSpPr>
          <p:cNvPr id="35866" name="Text Box 26"/>
          <p:cNvSpPr txBox="1">
            <a:spLocks noChangeArrowheads="1"/>
          </p:cNvSpPr>
          <p:nvPr/>
        </p:nvSpPr>
        <p:spPr bwMode="auto">
          <a:xfrm>
            <a:off x="539750" y="2789238"/>
            <a:ext cx="4895850" cy="395287"/>
          </a:xfrm>
          <a:prstGeom prst="rect">
            <a:avLst/>
          </a:prstGeom>
          <a:solidFill>
            <a:srgbClr val="660066"/>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t>Konfessionslose: 68% </a:t>
            </a:r>
          </a:p>
        </p:txBody>
      </p:sp>
      <p:sp>
        <p:nvSpPr>
          <p:cNvPr id="35867" name="Text Box 27"/>
          <p:cNvSpPr txBox="1">
            <a:spLocks noChangeArrowheads="1"/>
          </p:cNvSpPr>
          <p:nvPr/>
        </p:nvSpPr>
        <p:spPr bwMode="auto">
          <a:xfrm>
            <a:off x="539750" y="4770438"/>
            <a:ext cx="2808288" cy="395287"/>
          </a:xfrm>
          <a:prstGeom prst="rect">
            <a:avLst/>
          </a:prstGeom>
          <a:solidFill>
            <a:srgbClr val="008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t>Evang.–freik.: 39%</a:t>
            </a:r>
          </a:p>
        </p:txBody>
      </p:sp>
      <p:sp>
        <p:nvSpPr>
          <p:cNvPr id="35868" name="Text Box 28"/>
          <p:cNvSpPr txBox="1">
            <a:spLocks noChangeArrowheads="1"/>
          </p:cNvSpPr>
          <p:nvPr/>
        </p:nvSpPr>
        <p:spPr bwMode="auto">
          <a:xfrm>
            <a:off x="539750" y="3436938"/>
            <a:ext cx="4751388" cy="395287"/>
          </a:xfrm>
          <a:prstGeom prst="rect">
            <a:avLst/>
          </a:prstGeom>
          <a:solidFill>
            <a:srgbClr val="6633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t>Evangelisch-Landesk.: 66%</a:t>
            </a:r>
          </a:p>
        </p:txBody>
      </p:sp>
      <p:sp>
        <p:nvSpPr>
          <p:cNvPr id="35869" name="Text Box 29"/>
          <p:cNvSpPr txBox="1">
            <a:spLocks noChangeArrowheads="1"/>
          </p:cNvSpPr>
          <p:nvPr/>
        </p:nvSpPr>
        <p:spPr bwMode="auto">
          <a:xfrm>
            <a:off x="539750" y="6073775"/>
            <a:ext cx="1223963" cy="379413"/>
          </a:xfrm>
          <a:prstGeom prst="rect">
            <a:avLst/>
          </a:prstGeom>
          <a:solidFill>
            <a:srgbClr val="CC33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1700" b="1"/>
              <a:t>Mosl.18%</a:t>
            </a:r>
          </a:p>
        </p:txBody>
      </p:sp>
      <p:sp>
        <p:nvSpPr>
          <p:cNvPr id="35870" name="Text Box 30"/>
          <p:cNvSpPr txBox="1">
            <a:spLocks noChangeArrowheads="1"/>
          </p:cNvSpPr>
          <p:nvPr/>
        </p:nvSpPr>
        <p:spPr bwMode="auto">
          <a:xfrm>
            <a:off x="539750" y="5434013"/>
            <a:ext cx="1439863" cy="37941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1700" b="1"/>
              <a:t>Juden: 20%</a:t>
            </a:r>
          </a:p>
        </p:txBody>
      </p:sp>
      <p:sp>
        <p:nvSpPr>
          <p:cNvPr id="35914" name="Text Box 74"/>
          <p:cNvSpPr txBox="1">
            <a:spLocks noChangeArrowheads="1"/>
          </p:cNvSpPr>
          <p:nvPr/>
        </p:nvSpPr>
        <p:spPr bwMode="auto">
          <a:xfrm>
            <a:off x="5651500" y="6076950"/>
            <a:ext cx="1657350" cy="395288"/>
          </a:xfrm>
          <a:prstGeom prst="rect">
            <a:avLst/>
          </a:prstGeom>
          <a:solidFill>
            <a:srgbClr val="CC99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t>AfD: 55%</a:t>
            </a:r>
          </a:p>
        </p:txBody>
      </p:sp>
      <p:sp>
        <p:nvSpPr>
          <p:cNvPr id="35915" name="Text Box 75"/>
          <p:cNvSpPr txBox="1">
            <a:spLocks noChangeArrowheads="1"/>
          </p:cNvSpPr>
          <p:nvPr/>
        </p:nvSpPr>
        <p:spPr bwMode="auto">
          <a:xfrm>
            <a:off x="5651500" y="5429250"/>
            <a:ext cx="2089150" cy="395288"/>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t>FDP: 63%</a:t>
            </a:r>
          </a:p>
        </p:txBody>
      </p:sp>
      <p:sp>
        <p:nvSpPr>
          <p:cNvPr id="35916" name="Text Box 76"/>
          <p:cNvSpPr txBox="1">
            <a:spLocks noChangeArrowheads="1"/>
          </p:cNvSpPr>
          <p:nvPr/>
        </p:nvSpPr>
        <p:spPr bwMode="auto">
          <a:xfrm>
            <a:off x="5651500" y="4762500"/>
            <a:ext cx="2089150" cy="395288"/>
          </a:xfrm>
          <a:prstGeom prst="rect">
            <a:avLst/>
          </a:prstGeom>
          <a:solidFill>
            <a:srgbClr val="00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t>CDU/CSU: 64%</a:t>
            </a:r>
          </a:p>
        </p:txBody>
      </p:sp>
      <p:sp>
        <p:nvSpPr>
          <p:cNvPr id="35917" name="Text Box 77"/>
          <p:cNvSpPr txBox="1">
            <a:spLocks noChangeArrowheads="1"/>
          </p:cNvSpPr>
          <p:nvPr/>
        </p:nvSpPr>
        <p:spPr bwMode="auto">
          <a:xfrm>
            <a:off x="5651500" y="4076700"/>
            <a:ext cx="3313113" cy="395288"/>
          </a:xfrm>
          <a:prstGeom prst="rect">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t>SPD: 82%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5843"/>
                                        </p:tgtEl>
                                        <p:attrNameLst>
                                          <p:attrName>style.visibility</p:attrName>
                                        </p:attrNameLst>
                                      </p:cBhvr>
                                      <p:to>
                                        <p:strVal val="visible"/>
                                      </p:to>
                                    </p:set>
                                    <p:animEffect transition="in" filter="box(in)">
                                      <p:cBhvr>
                                        <p:cTn id="7" dur="500"/>
                                        <p:tgtEl>
                                          <p:spTgt spid="35843"/>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5866"/>
                                        </p:tgtEl>
                                        <p:attrNameLst>
                                          <p:attrName>style.visibility</p:attrName>
                                        </p:attrNameLst>
                                      </p:cBhvr>
                                      <p:to>
                                        <p:strVal val="visible"/>
                                      </p:to>
                                    </p:set>
                                    <p:animEffect transition="in" filter="box(in)">
                                      <p:cBhvr>
                                        <p:cTn id="10" dur="500"/>
                                        <p:tgtEl>
                                          <p:spTgt spid="35866"/>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35868"/>
                                        </p:tgtEl>
                                        <p:attrNameLst>
                                          <p:attrName>style.visibility</p:attrName>
                                        </p:attrNameLst>
                                      </p:cBhvr>
                                      <p:to>
                                        <p:strVal val="visible"/>
                                      </p:to>
                                    </p:set>
                                    <p:animEffect transition="in" filter="box(in)">
                                      <p:cBhvr>
                                        <p:cTn id="13" dur="500"/>
                                        <p:tgtEl>
                                          <p:spTgt spid="35868"/>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35847"/>
                                        </p:tgtEl>
                                        <p:attrNameLst>
                                          <p:attrName>style.visibility</p:attrName>
                                        </p:attrNameLst>
                                      </p:cBhvr>
                                      <p:to>
                                        <p:strVal val="visible"/>
                                      </p:to>
                                    </p:set>
                                    <p:animEffect transition="in" filter="box(in)">
                                      <p:cBhvr>
                                        <p:cTn id="16" dur="500"/>
                                        <p:tgtEl>
                                          <p:spTgt spid="35847"/>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35867"/>
                                        </p:tgtEl>
                                        <p:attrNameLst>
                                          <p:attrName>style.visibility</p:attrName>
                                        </p:attrNameLst>
                                      </p:cBhvr>
                                      <p:to>
                                        <p:strVal val="visible"/>
                                      </p:to>
                                    </p:set>
                                    <p:animEffect transition="in" filter="box(in)">
                                      <p:cBhvr>
                                        <p:cTn id="19" dur="500"/>
                                        <p:tgtEl>
                                          <p:spTgt spid="35867"/>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35870"/>
                                        </p:tgtEl>
                                        <p:attrNameLst>
                                          <p:attrName>style.visibility</p:attrName>
                                        </p:attrNameLst>
                                      </p:cBhvr>
                                      <p:to>
                                        <p:strVal val="visible"/>
                                      </p:to>
                                    </p:set>
                                    <p:animEffect transition="in" filter="box(in)">
                                      <p:cBhvr>
                                        <p:cTn id="22" dur="500"/>
                                        <p:tgtEl>
                                          <p:spTgt spid="35870"/>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35869"/>
                                        </p:tgtEl>
                                        <p:attrNameLst>
                                          <p:attrName>style.visibility</p:attrName>
                                        </p:attrNameLst>
                                      </p:cBhvr>
                                      <p:to>
                                        <p:strVal val="visible"/>
                                      </p:to>
                                    </p:set>
                                    <p:animEffect transition="in" filter="box(in)">
                                      <p:cBhvr>
                                        <p:cTn id="25" dur="500"/>
                                        <p:tgtEl>
                                          <p:spTgt spid="35869"/>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35850"/>
                                        </p:tgtEl>
                                        <p:attrNameLst>
                                          <p:attrName>style.visibility</p:attrName>
                                        </p:attrNameLst>
                                      </p:cBhvr>
                                      <p:to>
                                        <p:strVal val="visible"/>
                                      </p:to>
                                    </p:set>
                                    <p:animEffect transition="in" filter="box(in)">
                                      <p:cBhvr>
                                        <p:cTn id="30" dur="500"/>
                                        <p:tgtEl>
                                          <p:spTgt spid="35850"/>
                                        </p:tgtEl>
                                      </p:cBhvr>
                                    </p:animEffect>
                                  </p:childTnLst>
                                </p:cTn>
                              </p:par>
                              <p:par>
                                <p:cTn id="31" presetID="4" presetClass="entr" presetSubtype="16" fill="hold" grpId="0" nodeType="withEffect">
                                  <p:stCondLst>
                                    <p:cond delay="0"/>
                                  </p:stCondLst>
                                  <p:childTnLst>
                                    <p:set>
                                      <p:cBhvr>
                                        <p:cTn id="32" dur="1" fill="hold">
                                          <p:stCondLst>
                                            <p:cond delay="0"/>
                                          </p:stCondLst>
                                        </p:cTn>
                                        <p:tgtEl>
                                          <p:spTgt spid="35853"/>
                                        </p:tgtEl>
                                        <p:attrNameLst>
                                          <p:attrName>style.visibility</p:attrName>
                                        </p:attrNameLst>
                                      </p:cBhvr>
                                      <p:to>
                                        <p:strVal val="visible"/>
                                      </p:to>
                                    </p:set>
                                    <p:animEffect transition="in" filter="box(in)">
                                      <p:cBhvr>
                                        <p:cTn id="33" dur="500"/>
                                        <p:tgtEl>
                                          <p:spTgt spid="35853"/>
                                        </p:tgtEl>
                                      </p:cBhvr>
                                    </p:animEffect>
                                  </p:childTnLst>
                                </p:cTn>
                              </p:par>
                              <p:par>
                                <p:cTn id="34" presetID="4" presetClass="entr" presetSubtype="16" fill="hold" grpId="0" nodeType="withEffect">
                                  <p:stCondLst>
                                    <p:cond delay="0"/>
                                  </p:stCondLst>
                                  <p:childTnLst>
                                    <p:set>
                                      <p:cBhvr>
                                        <p:cTn id="35" dur="1" fill="hold">
                                          <p:stCondLst>
                                            <p:cond delay="0"/>
                                          </p:stCondLst>
                                        </p:cTn>
                                        <p:tgtEl>
                                          <p:spTgt spid="35854"/>
                                        </p:tgtEl>
                                        <p:attrNameLst>
                                          <p:attrName>style.visibility</p:attrName>
                                        </p:attrNameLst>
                                      </p:cBhvr>
                                      <p:to>
                                        <p:strVal val="visible"/>
                                      </p:to>
                                    </p:set>
                                    <p:animEffect transition="in" filter="box(in)">
                                      <p:cBhvr>
                                        <p:cTn id="36" dur="500"/>
                                        <p:tgtEl>
                                          <p:spTgt spid="35854"/>
                                        </p:tgtEl>
                                      </p:cBhvr>
                                    </p:animEffect>
                                  </p:childTnLst>
                                </p:cTn>
                              </p:par>
                              <p:par>
                                <p:cTn id="37" presetID="4" presetClass="entr" presetSubtype="16" fill="hold" grpId="0" nodeType="withEffect">
                                  <p:stCondLst>
                                    <p:cond delay="0"/>
                                  </p:stCondLst>
                                  <p:childTnLst>
                                    <p:set>
                                      <p:cBhvr>
                                        <p:cTn id="38" dur="1" fill="hold">
                                          <p:stCondLst>
                                            <p:cond delay="0"/>
                                          </p:stCondLst>
                                        </p:cTn>
                                        <p:tgtEl>
                                          <p:spTgt spid="35917"/>
                                        </p:tgtEl>
                                        <p:attrNameLst>
                                          <p:attrName>style.visibility</p:attrName>
                                        </p:attrNameLst>
                                      </p:cBhvr>
                                      <p:to>
                                        <p:strVal val="visible"/>
                                      </p:to>
                                    </p:set>
                                    <p:animEffect transition="in" filter="box(in)">
                                      <p:cBhvr>
                                        <p:cTn id="39" dur="500"/>
                                        <p:tgtEl>
                                          <p:spTgt spid="35917"/>
                                        </p:tgtEl>
                                      </p:cBhvr>
                                    </p:animEffect>
                                  </p:childTnLst>
                                </p:cTn>
                              </p:par>
                              <p:par>
                                <p:cTn id="40" presetID="4" presetClass="entr" presetSubtype="16" fill="hold" grpId="0" nodeType="withEffect">
                                  <p:stCondLst>
                                    <p:cond delay="0"/>
                                  </p:stCondLst>
                                  <p:childTnLst>
                                    <p:set>
                                      <p:cBhvr>
                                        <p:cTn id="41" dur="1" fill="hold">
                                          <p:stCondLst>
                                            <p:cond delay="0"/>
                                          </p:stCondLst>
                                        </p:cTn>
                                        <p:tgtEl>
                                          <p:spTgt spid="35916"/>
                                        </p:tgtEl>
                                        <p:attrNameLst>
                                          <p:attrName>style.visibility</p:attrName>
                                        </p:attrNameLst>
                                      </p:cBhvr>
                                      <p:to>
                                        <p:strVal val="visible"/>
                                      </p:to>
                                    </p:set>
                                    <p:animEffect transition="in" filter="box(in)">
                                      <p:cBhvr>
                                        <p:cTn id="42" dur="500"/>
                                        <p:tgtEl>
                                          <p:spTgt spid="35916"/>
                                        </p:tgtEl>
                                      </p:cBhvr>
                                    </p:animEffect>
                                  </p:childTnLst>
                                </p:cTn>
                              </p:par>
                              <p:par>
                                <p:cTn id="43" presetID="4" presetClass="entr" presetSubtype="16" fill="hold" grpId="0" nodeType="withEffect">
                                  <p:stCondLst>
                                    <p:cond delay="0"/>
                                  </p:stCondLst>
                                  <p:childTnLst>
                                    <p:set>
                                      <p:cBhvr>
                                        <p:cTn id="44" dur="1" fill="hold">
                                          <p:stCondLst>
                                            <p:cond delay="0"/>
                                          </p:stCondLst>
                                        </p:cTn>
                                        <p:tgtEl>
                                          <p:spTgt spid="35915"/>
                                        </p:tgtEl>
                                        <p:attrNameLst>
                                          <p:attrName>style.visibility</p:attrName>
                                        </p:attrNameLst>
                                      </p:cBhvr>
                                      <p:to>
                                        <p:strVal val="visible"/>
                                      </p:to>
                                    </p:set>
                                    <p:animEffect transition="in" filter="box(in)">
                                      <p:cBhvr>
                                        <p:cTn id="45" dur="500"/>
                                        <p:tgtEl>
                                          <p:spTgt spid="35915"/>
                                        </p:tgtEl>
                                      </p:cBhvr>
                                    </p:animEffect>
                                  </p:childTnLst>
                                </p:cTn>
                              </p:par>
                              <p:par>
                                <p:cTn id="46" presetID="4" presetClass="entr" presetSubtype="16" fill="hold" grpId="0" nodeType="withEffect">
                                  <p:stCondLst>
                                    <p:cond delay="0"/>
                                  </p:stCondLst>
                                  <p:childTnLst>
                                    <p:set>
                                      <p:cBhvr>
                                        <p:cTn id="47" dur="1" fill="hold">
                                          <p:stCondLst>
                                            <p:cond delay="0"/>
                                          </p:stCondLst>
                                        </p:cTn>
                                        <p:tgtEl>
                                          <p:spTgt spid="35914"/>
                                        </p:tgtEl>
                                        <p:attrNameLst>
                                          <p:attrName>style.visibility</p:attrName>
                                        </p:attrNameLst>
                                      </p:cBhvr>
                                      <p:to>
                                        <p:strVal val="visible"/>
                                      </p:to>
                                    </p:set>
                                    <p:animEffect transition="in" filter="box(in)">
                                      <p:cBhvr>
                                        <p:cTn id="48" dur="500"/>
                                        <p:tgtEl>
                                          <p:spTgt spid="359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animBg="1"/>
      <p:bldP spid="35847" grpId="0" animBg="1"/>
      <p:bldP spid="35850" grpId="0" animBg="1"/>
      <p:bldP spid="35853" grpId="0" animBg="1"/>
      <p:bldP spid="35854" grpId="0" animBg="1"/>
      <p:bldP spid="35866" grpId="0" animBg="1"/>
      <p:bldP spid="35867" grpId="0" animBg="1"/>
      <p:bldP spid="35868" grpId="0" animBg="1"/>
      <p:bldP spid="35869" grpId="0" animBg="1"/>
      <p:bldP spid="35870" grpId="0" animBg="1"/>
      <p:bldP spid="35914" grpId="0" animBg="1"/>
      <p:bldP spid="35915" grpId="0" animBg="1"/>
      <p:bldP spid="35916" grpId="0" animBg="1"/>
      <p:bldP spid="35917" grpId="0" animBg="1"/>
    </p:bldLst>
  </p:timing>
</p:sld>
</file>

<file path=ppt/theme/theme1.xml><?xml version="1.0" encoding="utf-8"?>
<a:theme xmlns:a="http://schemas.openxmlformats.org/drawingml/2006/main" name="Bergspitze">
  <a:themeElements>
    <a:clrScheme name="Bergspitze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Bergspitz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Bergspitze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Bergspitze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Bergspitze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Bergspitze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Bergspitze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Bergspitze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Bergspitze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Bergspitze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Bergspitze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Mountain Top</Template>
  <TotalTime>0</TotalTime>
  <Words>4288</Words>
  <Application>Microsoft Office PowerPoint</Application>
  <PresentationFormat>Bildschirmpräsentation (4:3)</PresentationFormat>
  <Paragraphs>388</Paragraphs>
  <Slides>53</Slides>
  <Notes>8</Notes>
  <HiddenSlides>0</HiddenSlides>
  <MMClips>0</MMClips>
  <ScaleCrop>false</ScaleCrop>
  <HeadingPairs>
    <vt:vector size="4" baseType="variant">
      <vt:variant>
        <vt:lpstr>Design</vt:lpstr>
      </vt:variant>
      <vt:variant>
        <vt:i4>1</vt:i4>
      </vt:variant>
      <vt:variant>
        <vt:lpstr>Folientitel</vt:lpstr>
      </vt:variant>
      <vt:variant>
        <vt:i4>53</vt:i4>
      </vt:variant>
    </vt:vector>
  </HeadingPairs>
  <TitlesOfParts>
    <vt:vector size="54" baseType="lpstr">
      <vt:lpstr>Bergspitze</vt:lpstr>
      <vt:lpstr>Die Geschlechterordnung</vt:lpstr>
      <vt:lpstr>Gender Das größte Umerziehungsprogramm  auf der Welt</vt:lpstr>
      <vt:lpstr>PowerPoint-Präsentation</vt:lpstr>
      <vt:lpstr>PowerPoint-Präsentation</vt:lpstr>
      <vt:lpstr>Voker Zastrow Journalis FAZ, FAS</vt:lpstr>
      <vt:lpstr>Prof. Dr. Kutschera, Biologe</vt:lpstr>
      <vt:lpstr>Eingetragene Lebenspartnerschaften  Bundesamt für Statistik</vt:lpstr>
      <vt:lpstr>PowerPoint-Präsentation</vt:lpstr>
      <vt:lpstr>Sollte homosexuellen Paaren auch die Ehe möglich sein? Idea  Spektrum Juli 2017             (Erhebung durch Statista)</vt:lpstr>
      <vt:lpstr>Was ist „Gender“ ?</vt:lpstr>
      <vt:lpstr>Gender-Theorie = Durchblick</vt:lpstr>
      <vt:lpstr>PowerPoint-Präsentation</vt:lpstr>
      <vt:lpstr>Forderung der Gender - Ideologie</vt:lpstr>
      <vt:lpstr>Wie funktioniert Gesellschaftstransformation?</vt:lpstr>
      <vt:lpstr>Positivismus und Humanismus</vt:lpstr>
      <vt:lpstr>„Die (Kommunisten) erklären es offen, dass ihre Zwecke nur erreicht werden können durch den gewaltsamen Umsturz aller bisherigen Gesellschaftsordnung“ Komm. Manifest 1948</vt:lpstr>
      <vt:lpstr>PowerPoint-Präsentation</vt:lpstr>
      <vt:lpstr>PowerPoint-Präsentation</vt:lpstr>
      <vt:lpstr>Neomarxismus M. Horkheimer, Th.Adorno, H. Marcuse, J. Habermas</vt:lpstr>
      <vt:lpstr>Feminismus</vt:lpstr>
      <vt:lpstr>Shulamith Firestone (1944-2012) in: „Frauenbefreiung und sexuelle Revolution“ 1974 </vt:lpstr>
      <vt:lpstr>Simone de Beauvoir 1908-1986                            in: „Das andere Geschlecht“ (1949) </vt:lpstr>
      <vt:lpstr>Alice Schwarzer (geb. 1942)  in: „Die neue Weiblichkeit“</vt:lpstr>
      <vt:lpstr>Judith Butler, geb. 1956 Professorin für Philosophie, Rhetorik und Komparistik „Gender Trouble“ (1990) dt.: „Das Unbehagen der Geschlechter“ (2003)</vt:lpstr>
      <vt:lpstr>PowerPoint-Präsentation</vt:lpstr>
      <vt:lpstr>PowerPoint-Präsentation</vt:lpstr>
      <vt:lpstr>PowerPoint-Präsentation</vt:lpstr>
      <vt:lpstr>Yogyakarta – Prinzipien 2007 Das Menschenrecht auf sexuelle Vielfalt</vt:lpstr>
      <vt:lpstr>Durchsetzungsmethoden</vt:lpstr>
      <vt:lpstr>PowerPoint-Präsentation</vt:lpstr>
      <vt:lpstr>Erklärungen und Resolutionen  der Vereinten Nationen  über die sexuelle Orientierung und geschlechtliche Identität vom 18. Dezember 2008</vt:lpstr>
      <vt:lpstr>PowerPoint-Präsentation</vt:lpstr>
      <vt:lpstr>Koalitionsvertrag CDU/CSU/SPD 2013</vt:lpstr>
      <vt:lpstr>PowerPoint-Präsentation</vt:lpstr>
      <vt:lpstr>PowerPoint-Präsentation</vt:lpstr>
      <vt:lpstr>PowerPoint-Präsentation</vt:lpstr>
      <vt:lpstr> Tony Jones, langjähriger Koordinator (bis 2008) von Emergent Village (U.S.A.) und Mitherausgeber des Emergent Manifesto of Hope, teilte am 20. November 2008 in einem Blogbeitrag mit: </vt:lpstr>
      <vt:lpstr>PowerPoint-Präsentation</vt:lpstr>
      <vt:lpstr>PowerPoint-Präsentation</vt:lpstr>
      <vt:lpstr>Verheerende Folgen</vt:lpstr>
      <vt:lpstr>PowerPoint-Präsentation</vt:lpstr>
      <vt:lpstr>PowerPoint-Präsentation</vt:lpstr>
      <vt:lpstr>Erschaffung von Mann und Frau nach 1.Mo.1  Einheit in der Unterschiedlichkeit</vt:lpstr>
      <vt:lpstr>Die „Bildung“ (jazar) Adams </vt:lpstr>
      <vt:lpstr>Die „Erbauung“ (banah 1Mo 4,17) Evas</vt:lpstr>
      <vt:lpstr>Der Mann und die Männin</vt:lpstr>
      <vt:lpstr>                       Drei Prinzipien  verlassen (Geist)– anhangen (Seele) - ein Fleisch (Leib)</vt:lpstr>
      <vt:lpstr>Mann und Frau</vt:lpstr>
      <vt:lpstr>Ein gegenseitiges und gleichwertiges Miteinander</vt:lpstr>
      <vt:lpstr>Die Frau in der Ehe </vt:lpstr>
      <vt:lpstr>Der Mann in der Ehe</vt:lpstr>
      <vt:lpstr>Mann und Frau in der Gemeinde</vt:lpstr>
      <vt:lpstr>Mann und Frau in Christus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Geschlechterordnung - eine kulturelle Konstruktion oder Absicht des Schöpfers? - Gender-Mainstreaming</dc:title>
  <dc:creator>Andreas Steinmeister</dc:creator>
  <cp:lastModifiedBy>Me</cp:lastModifiedBy>
  <cp:revision>98</cp:revision>
  <dcterms:created xsi:type="dcterms:W3CDTF">2017-11-27T13:16:15Z</dcterms:created>
  <dcterms:modified xsi:type="dcterms:W3CDTF">2019-01-01T21:13:26Z</dcterms:modified>
</cp:coreProperties>
</file>