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1"/>
  </p:notesMasterIdLst>
  <p:sldIdLst>
    <p:sldId id="256" r:id="rId3"/>
    <p:sldId id="864" r:id="rId4"/>
    <p:sldId id="942" r:id="rId5"/>
    <p:sldId id="943" r:id="rId6"/>
    <p:sldId id="430" r:id="rId7"/>
    <p:sldId id="804" r:id="rId8"/>
    <p:sldId id="944" r:id="rId9"/>
    <p:sldId id="945" r:id="rId10"/>
    <p:sldId id="947" r:id="rId11"/>
    <p:sldId id="948" r:id="rId12"/>
    <p:sldId id="918" r:id="rId13"/>
    <p:sldId id="946" r:id="rId14"/>
    <p:sldId id="949" r:id="rId15"/>
    <p:sldId id="950" r:id="rId16"/>
    <p:sldId id="936" r:id="rId17"/>
    <p:sldId id="951" r:id="rId18"/>
    <p:sldId id="952" r:id="rId19"/>
    <p:sldId id="933" r:id="rId20"/>
    <p:sldId id="953" r:id="rId21"/>
    <p:sldId id="954" r:id="rId22"/>
    <p:sldId id="955" r:id="rId23"/>
    <p:sldId id="956" r:id="rId24"/>
    <p:sldId id="263" r:id="rId25"/>
    <p:sldId id="957" r:id="rId26"/>
    <p:sldId id="958" r:id="rId27"/>
    <p:sldId id="959" r:id="rId28"/>
    <p:sldId id="960" r:id="rId29"/>
    <p:sldId id="325" r:id="rId30"/>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5" autoAdjust="0"/>
    <p:restoredTop sz="94664" autoAdjust="0"/>
  </p:normalViewPr>
  <p:slideViewPr>
    <p:cSldViewPr>
      <p:cViewPr>
        <p:scale>
          <a:sx n="130" d="100"/>
          <a:sy n="130" d="100"/>
        </p:scale>
        <p:origin x="-133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5585093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42844" y="383425"/>
            <a:ext cx="8643998" cy="830997"/>
          </a:xfrm>
          <a:noFill/>
        </p:spPr>
        <p:txBody>
          <a:bodyPr wrap="square" anchor="t">
            <a:spAutoFit/>
          </a:bodyPr>
          <a:lstStyle/>
          <a:p>
            <a:pPr algn="l"/>
            <a:r>
              <a:rPr lang="de-CH" sz="6000" dirty="0" smtClean="0">
                <a:ln>
                  <a:solidFill>
                    <a:schemeClr val="accent3">
                      <a:lumMod val="10000"/>
                    </a:schemeClr>
                  </a:solidFill>
                </a:ln>
                <a:solidFill>
                  <a:schemeClr val="bg1"/>
                </a:solidFill>
              </a:rPr>
              <a:t>Du bist total versöhnt!</a:t>
            </a:r>
            <a:endParaRPr lang="de-CH" sz="6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142876" y="4500570"/>
            <a:ext cx="8929718" cy="1500246"/>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Versöhnung mit</a:t>
            </a:r>
            <a:br>
              <a:rPr lang="de-CH" sz="2800" dirty="0" smtClean="0">
                <a:ln>
                  <a:solidFill>
                    <a:schemeClr val="accent3">
                      <a:lumMod val="10000"/>
                    </a:schemeClr>
                  </a:solidFill>
                </a:ln>
              </a:rPr>
            </a:br>
            <a:r>
              <a:rPr lang="de-CH" sz="2800" dirty="0" smtClean="0">
                <a:ln>
                  <a:solidFill>
                    <a:schemeClr val="accent3">
                      <a:lumMod val="10000"/>
                    </a:schemeClr>
                  </a:solidFill>
                </a:ln>
              </a:rPr>
              <a:t>meiner Vergangenheit                                     (Teil 1/4)</a:t>
            </a:r>
            <a:endParaRPr lang="de-CH" sz="28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50825" y="112713"/>
            <a:ext cx="8858250" cy="1938992"/>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4000" dirty="0" smtClean="0">
                <a:ln>
                  <a:solidFill>
                    <a:srgbClr val="000000"/>
                  </a:solidFill>
                </a:ln>
                <a:solidFill>
                  <a:srgbClr val="FFFFFF"/>
                </a:solidFill>
                <a:latin typeface="+mj-lt"/>
              </a:rPr>
              <a:t>das hat Jesus möglich gemacht: Jeder, der an ihn glaubt, wird von aller Schuld freigesprochen.“</a:t>
            </a:r>
            <a:endParaRPr lang="de-CH" sz="40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500298" y="2643182"/>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Apostelgeschichte 13,39</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5429256" y="6072206"/>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1175706"/>
          </a:xfrm>
          <a:noFill/>
          <a:ln/>
        </p:spPr>
        <p:txBody>
          <a:bodyPr anchor="t">
            <a:spAutoFit/>
          </a:bodyPr>
          <a:lstStyle/>
          <a:p>
            <a:pPr marL="1117600" indent="-1117600" algn="l"/>
            <a:r>
              <a:rPr lang="de-DE" dirty="0">
                <a:ln>
                  <a:solidFill>
                    <a:schemeClr val="accent3">
                      <a:lumMod val="10000"/>
                    </a:schemeClr>
                  </a:solidFill>
                </a:ln>
                <a:solidFill>
                  <a:schemeClr val="bg1"/>
                </a:solidFill>
              </a:rPr>
              <a:t>II.  </a:t>
            </a:r>
            <a:r>
              <a:rPr lang="de-DE" dirty="0" smtClean="0">
                <a:ln>
                  <a:solidFill>
                    <a:schemeClr val="accent3">
                      <a:lumMod val="10000"/>
                    </a:schemeClr>
                  </a:solidFill>
                </a:ln>
                <a:solidFill>
                  <a:schemeClr val="bg1"/>
                </a:solidFill>
              </a:rPr>
              <a:t>  Ich bin von familiäre Bindungen befreit</a:t>
            </a:r>
            <a:endParaRPr lang="de-CH"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„Wenn sich jemand von mir abwendet, dann ziehe ich dafür noch seine Nachkommen zur Rechenschaft bis in die dritte und vierte Generation.“</a:t>
            </a:r>
          </a:p>
        </p:txBody>
      </p:sp>
      <p:sp>
        <p:nvSpPr>
          <p:cNvPr id="744451" name="Rectangle 3"/>
          <p:cNvSpPr>
            <a:spLocks noChangeArrowheads="1"/>
          </p:cNvSpPr>
          <p:nvPr/>
        </p:nvSpPr>
        <p:spPr bwMode="auto">
          <a:xfrm>
            <a:off x="4214810" y="2714620"/>
            <a:ext cx="4511675"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3200" dirty="0" smtClean="0">
                <a:ln>
                  <a:solidFill>
                    <a:srgbClr val="000000"/>
                  </a:solidFill>
                </a:ln>
                <a:solidFill>
                  <a:srgbClr val="FFFFFF"/>
                </a:solidFill>
                <a:latin typeface="Arial Rounded MT Bold" pitchFamily="34" charset="0"/>
              </a:rPr>
              <a:t>2.Mose 20,5</a:t>
            </a:r>
            <a:endParaRPr lang="de-CH" sz="32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„Durch einen einzigen Menschen – Adam – hielt die Sünde in der Welt Einzug und durch die Sünde der Tod, und auf diese Weise ist der Tod zu allen Menschen gekommen, denn alle haben gesündigt.“</a:t>
            </a:r>
          </a:p>
        </p:txBody>
      </p:sp>
      <p:sp>
        <p:nvSpPr>
          <p:cNvPr id="744451" name="Rectangle 3"/>
          <p:cNvSpPr>
            <a:spLocks noChangeArrowheads="1"/>
          </p:cNvSpPr>
          <p:nvPr/>
        </p:nvSpPr>
        <p:spPr bwMode="auto">
          <a:xfrm>
            <a:off x="4286248" y="3643314"/>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5,12</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„Genauso, wie eine einzige Verfehlung allen Menschen die Verdammnis brachte, bringt eine einzige Tat, die erfüllt hat, was Gottes Gerechtigkeit fordert, allen Menschen den Freispruch und damit das Leben.“</a:t>
            </a:r>
          </a:p>
        </p:txBody>
      </p:sp>
      <p:sp>
        <p:nvSpPr>
          <p:cNvPr id="744451" name="Rectangle 3"/>
          <p:cNvSpPr>
            <a:spLocks noChangeArrowheads="1"/>
          </p:cNvSpPr>
          <p:nvPr/>
        </p:nvSpPr>
        <p:spPr bwMode="auto">
          <a:xfrm>
            <a:off x="214282" y="3714752"/>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l">
              <a:spcBef>
                <a:spcPct val="50000"/>
              </a:spcBef>
            </a:pPr>
            <a:r>
              <a:rPr lang="de-CH" sz="2400" dirty="0" smtClean="0">
                <a:ln>
                  <a:solidFill>
                    <a:srgbClr val="000000"/>
                  </a:solidFill>
                </a:ln>
                <a:solidFill>
                  <a:srgbClr val="FFFFFF"/>
                </a:solidFill>
                <a:latin typeface="Arial Rounded MT Bold" pitchFamily="34" charset="0"/>
              </a:rPr>
              <a:t>Römer-Brief 5,18</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71406" y="6497661"/>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pic>
        <p:nvPicPr>
          <p:cNvPr id="1026" name="Picture 2"/>
          <p:cNvPicPr>
            <a:picLocks noChangeAspect="1" noChangeArrowheads="1"/>
          </p:cNvPicPr>
          <p:nvPr/>
        </p:nvPicPr>
        <p:blipFill>
          <a:blip r:embed="rId2"/>
          <a:srcRect/>
          <a:stretch>
            <a:fillRect/>
          </a:stretch>
        </p:blipFill>
        <p:spPr bwMode="auto">
          <a:xfrm>
            <a:off x="714348" y="71414"/>
            <a:ext cx="7620000" cy="6267450"/>
          </a:xfrm>
          <a:prstGeom prst="rect">
            <a:avLst/>
          </a:prstGeom>
          <a:noFill/>
          <a:ln w="9525">
            <a:noFill/>
            <a:miter lim="800000"/>
            <a:headEnd/>
            <a:tailEnd/>
          </a:ln>
          <a:effectLst/>
        </p:spPr>
      </p:pic>
      <p:sp>
        <p:nvSpPr>
          <p:cNvPr id="4" name="Textfeld 3"/>
          <p:cNvSpPr txBox="1"/>
          <p:nvPr/>
        </p:nvSpPr>
        <p:spPr>
          <a:xfrm>
            <a:off x="2857488" y="4429132"/>
            <a:ext cx="1428760" cy="400110"/>
          </a:xfrm>
          <a:prstGeom prst="rect">
            <a:avLst/>
          </a:prstGeom>
          <a:noFill/>
        </p:spPr>
        <p:txBody>
          <a:bodyPr wrap="square" rtlCol="0">
            <a:spAutoFit/>
          </a:bodyPr>
          <a:lstStyle/>
          <a:p>
            <a:r>
              <a:rPr lang="de-CH" sz="2000" dirty="0" smtClean="0">
                <a:solidFill>
                  <a:srgbClr val="FF0000"/>
                </a:solidFill>
                <a:latin typeface="+mj-lt"/>
              </a:rPr>
              <a:t>ADAM</a:t>
            </a:r>
            <a:endParaRPr lang="de-CH" sz="2000" dirty="0">
              <a:solidFill>
                <a:srgbClr val="FF0000"/>
              </a:solidFill>
              <a:latin typeface="+mj-lt"/>
            </a:endParaRPr>
          </a:p>
        </p:txBody>
      </p:sp>
      <p:sp>
        <p:nvSpPr>
          <p:cNvPr id="6" name="Textfeld 5"/>
          <p:cNvSpPr txBox="1"/>
          <p:nvPr/>
        </p:nvSpPr>
        <p:spPr>
          <a:xfrm>
            <a:off x="4714876" y="4429132"/>
            <a:ext cx="1428760" cy="400110"/>
          </a:xfrm>
          <a:prstGeom prst="rect">
            <a:avLst/>
          </a:prstGeom>
          <a:noFill/>
        </p:spPr>
        <p:txBody>
          <a:bodyPr wrap="square" rtlCol="0">
            <a:spAutoFit/>
          </a:bodyPr>
          <a:lstStyle/>
          <a:p>
            <a:pPr algn="l"/>
            <a:r>
              <a:rPr lang="de-CH" sz="2000" dirty="0" smtClean="0">
                <a:solidFill>
                  <a:srgbClr val="FF0000"/>
                </a:solidFill>
                <a:latin typeface="+mj-lt"/>
              </a:rPr>
              <a:t>EVA</a:t>
            </a:r>
            <a:endParaRPr lang="de-CH" sz="2000" dirty="0">
              <a:solidFill>
                <a:srgbClr val="FF0000"/>
              </a:solidFill>
              <a:latin typeface="+mj-lt"/>
            </a:endParaRP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„Der Sohn soll nicht für den Vater büssen und der Vater nicht für den Sohn. Am Rechtschaffenen wird sich seine Rechtschaffenheit auswirken und am Verbrecher sein Verbrechen.“</a:t>
            </a:r>
          </a:p>
        </p:txBody>
      </p:sp>
      <p:sp>
        <p:nvSpPr>
          <p:cNvPr id="744451" name="Rectangle 3"/>
          <p:cNvSpPr>
            <a:spLocks noChangeArrowheads="1"/>
          </p:cNvSpPr>
          <p:nvPr/>
        </p:nvSpPr>
        <p:spPr bwMode="auto">
          <a:xfrm>
            <a:off x="4214810" y="3286124"/>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Hesekiel 18,20</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smtClean="0">
                <a:ln>
                  <a:solidFill>
                    <a:srgbClr val="000000"/>
                  </a:solidFill>
                </a:ln>
                <a:ea typeface="+mn-ea"/>
                <a:cs typeface="+mn-cs"/>
              </a:rPr>
              <a:t>„Denn er hat uns aus der Gewalt der Finsternis befreit und hat uns in das Reich versetzt, in dem sein geliebter Sohn regiert.“</a:t>
            </a:r>
          </a:p>
        </p:txBody>
      </p:sp>
      <p:sp>
        <p:nvSpPr>
          <p:cNvPr id="744451" name="Rectangle 3"/>
          <p:cNvSpPr>
            <a:spLocks noChangeArrowheads="1"/>
          </p:cNvSpPr>
          <p:nvPr/>
        </p:nvSpPr>
        <p:spPr bwMode="auto">
          <a:xfrm>
            <a:off x="4143372" y="2857496"/>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Kolosser-Brief 1,13</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1175706"/>
          </a:xfrm>
          <a:noFill/>
          <a:ln/>
        </p:spPr>
        <p:txBody>
          <a:bodyPr anchor="t">
            <a:spAutoFit/>
          </a:bodyPr>
          <a:lstStyle/>
          <a:p>
            <a:pPr marL="1117600" indent="-1117600" algn="l"/>
            <a:r>
              <a:rPr lang="de-DE" dirty="0" smtClean="0">
                <a:ln>
                  <a:solidFill>
                    <a:schemeClr val="accent3">
                      <a:lumMod val="10000"/>
                    </a:schemeClr>
                  </a:solidFill>
                </a:ln>
                <a:solidFill>
                  <a:schemeClr val="bg1"/>
                </a:solidFill>
              </a:rPr>
              <a:t>III.   Ich bin von nationaler Schuld befreit</a:t>
            </a:r>
            <a:endParaRPr lang="de-CH"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1754326"/>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a:t>
            </a:r>
            <a:r>
              <a:rPr lang="de-CH" sz="3600" kern="1200" dirty="0" err="1" smtClean="0">
                <a:ln>
                  <a:solidFill>
                    <a:srgbClr val="000000"/>
                  </a:solidFill>
                </a:ln>
                <a:ea typeface="+mn-ea"/>
                <a:cs typeface="+mn-cs"/>
              </a:rPr>
              <a:t>Tyrus</a:t>
            </a:r>
            <a:r>
              <a:rPr lang="de-CH" sz="3600" kern="1200" dirty="0" smtClean="0">
                <a:ln>
                  <a:solidFill>
                    <a:srgbClr val="000000"/>
                  </a:solidFill>
                </a:ln>
                <a:ea typeface="+mn-ea"/>
                <a:cs typeface="+mn-cs"/>
              </a:rPr>
              <a:t> und Sidon – so viel steht fest – wird es im Gericht noch erträglich gehen im Vergleich zu euch.“</a:t>
            </a:r>
          </a:p>
        </p:txBody>
      </p:sp>
      <p:sp>
        <p:nvSpPr>
          <p:cNvPr id="744451" name="Rectangle 3"/>
          <p:cNvSpPr>
            <a:spLocks noChangeArrowheads="1"/>
          </p:cNvSpPr>
          <p:nvPr/>
        </p:nvSpPr>
        <p:spPr bwMode="auto">
          <a:xfrm>
            <a:off x="4357686" y="3643314"/>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Lukas-Evangelium 10,14</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3170099"/>
          </a:xfrm>
          <a:noFill/>
          <a:ln w="9525" algn="ctr">
            <a:noFill/>
            <a:miter lim="800000"/>
            <a:headEnd/>
            <a:tailEnd/>
          </a:ln>
          <a:effectLst>
            <a:outerShdw dist="35921" dir="2700000" algn="ctr" rotWithShape="0">
              <a:srgbClr val="000000"/>
            </a:outerShdw>
          </a:effectLst>
        </p:spPr>
        <p:txBody>
          <a:bodyPr>
            <a:spAutoFit/>
          </a:bodyPr>
          <a:lstStyle/>
          <a:p>
            <a:pPr algn="l">
              <a:lnSpc>
                <a:spcPct val="100000"/>
              </a:lnSpc>
              <a:spcBef>
                <a:spcPct val="50000"/>
              </a:spcBef>
            </a:pPr>
            <a:r>
              <a:rPr lang="de-CH" sz="4000" kern="1200" dirty="0" smtClean="0">
                <a:ln>
                  <a:solidFill>
                    <a:srgbClr val="000000"/>
                  </a:solidFill>
                </a:ln>
                <a:ea typeface="+mn-ea"/>
                <a:cs typeface="+mn-cs"/>
              </a:rPr>
              <a:t>„Wie eine Mauer steht eure Schuld zwischen euch und eurem Gott; wegen eurer Vergehen hat er sich von euch abgewandt und hört euch nicht!“</a:t>
            </a:r>
            <a:endParaRPr lang="de-CH" sz="4000" kern="1200" dirty="0">
              <a:ln>
                <a:solidFill>
                  <a:srgbClr val="000000"/>
                </a:solidFill>
              </a:ln>
              <a:ea typeface="+mn-ea"/>
              <a:cs typeface="+mn-cs"/>
            </a:endParaRPr>
          </a:p>
        </p:txBody>
      </p:sp>
      <p:sp>
        <p:nvSpPr>
          <p:cNvPr id="744451" name="Rectangle 3"/>
          <p:cNvSpPr>
            <a:spLocks noChangeArrowheads="1"/>
          </p:cNvSpPr>
          <p:nvPr/>
        </p:nvSpPr>
        <p:spPr bwMode="auto">
          <a:xfrm>
            <a:off x="4286248" y="6286520"/>
            <a:ext cx="4511675"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1800" dirty="0" err="1" smtClean="0">
                <a:ln>
                  <a:solidFill>
                    <a:srgbClr val="000000"/>
                  </a:solidFill>
                </a:ln>
                <a:solidFill>
                  <a:srgbClr val="FFFFFF"/>
                </a:solidFill>
                <a:latin typeface="Arial Rounded MT Bold" pitchFamily="34" charset="0"/>
              </a:rPr>
              <a:t>pixelio.de</a:t>
            </a:r>
            <a:endParaRPr lang="de-CH" sz="1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
        <p:nvSpPr>
          <p:cNvPr id="5" name="Rectangle 3"/>
          <p:cNvSpPr>
            <a:spLocks noChangeArrowheads="1"/>
          </p:cNvSpPr>
          <p:nvPr/>
        </p:nvSpPr>
        <p:spPr bwMode="auto">
          <a:xfrm>
            <a:off x="4429124" y="3000372"/>
            <a:ext cx="4511675"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3200" dirty="0" smtClean="0">
                <a:ln>
                  <a:solidFill>
                    <a:srgbClr val="000000"/>
                  </a:solidFill>
                </a:ln>
                <a:solidFill>
                  <a:srgbClr val="FFFFFF"/>
                </a:solidFill>
                <a:latin typeface="Arial Rounded MT Bold" pitchFamily="34" charset="0"/>
              </a:rPr>
              <a:t>Jesaja 59,2</a:t>
            </a:r>
            <a:endParaRPr lang="de-CH" sz="32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42905" y="44450"/>
            <a:ext cx="8786813"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smtClean="0">
                <a:ln>
                  <a:solidFill>
                    <a:srgbClr val="000000"/>
                  </a:solidFill>
                </a:ln>
                <a:ea typeface="+mn-ea"/>
                <a:cs typeface="+mn-cs"/>
              </a:rPr>
              <a:t>„Ihr gehört nicht zur Welt; ich habe euch aus der Welt heraus erwählt.“</a:t>
            </a:r>
          </a:p>
        </p:txBody>
      </p:sp>
      <p:sp>
        <p:nvSpPr>
          <p:cNvPr id="744451" name="Rectangle 3"/>
          <p:cNvSpPr>
            <a:spLocks noChangeArrowheads="1"/>
          </p:cNvSpPr>
          <p:nvPr/>
        </p:nvSpPr>
        <p:spPr bwMode="auto">
          <a:xfrm>
            <a:off x="4357686" y="2857496"/>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15,19</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„Wir dagegen sind Bürger des Himmels, und vom Himmel her erwarten wir auch unseren Retter – Jesus Christus, den Herrn.“</a:t>
            </a:r>
          </a:p>
        </p:txBody>
      </p:sp>
      <p:sp>
        <p:nvSpPr>
          <p:cNvPr id="744451" name="Rectangle 3"/>
          <p:cNvSpPr>
            <a:spLocks noChangeArrowheads="1"/>
          </p:cNvSpPr>
          <p:nvPr/>
        </p:nvSpPr>
        <p:spPr bwMode="auto">
          <a:xfrm>
            <a:off x="4357686" y="3643314"/>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err="1" smtClean="0">
                <a:ln>
                  <a:solidFill>
                    <a:srgbClr val="000000"/>
                  </a:solidFill>
                </a:ln>
                <a:solidFill>
                  <a:srgbClr val="FFFFFF"/>
                </a:solidFill>
                <a:latin typeface="Arial Rounded MT Bold" pitchFamily="34" charset="0"/>
              </a:rPr>
              <a:t>Philipper-Brief</a:t>
            </a:r>
            <a:r>
              <a:rPr lang="de-CH" sz="2400" dirty="0" smtClean="0">
                <a:ln>
                  <a:solidFill>
                    <a:srgbClr val="000000"/>
                  </a:solidFill>
                </a:ln>
                <a:solidFill>
                  <a:srgbClr val="FFFFFF"/>
                </a:solidFill>
                <a:latin typeface="Arial Rounded MT Bold" pitchFamily="34" charset="0"/>
              </a:rPr>
              <a:t> 3,20</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smtClean="0">
                <a:ln>
                  <a:solidFill>
                    <a:srgbClr val="000000"/>
                  </a:solidFill>
                </a:ln>
                <a:ea typeface="+mn-ea"/>
                <a:cs typeface="+mn-cs"/>
              </a:rPr>
              <a:t>„Seht, hier ist das Opferlamm Gottes, das die Sünde der ganzen Welt wegnimmt!“</a:t>
            </a:r>
          </a:p>
        </p:txBody>
      </p:sp>
      <p:sp>
        <p:nvSpPr>
          <p:cNvPr id="744451" name="Rectangle 3"/>
          <p:cNvSpPr>
            <a:spLocks noChangeArrowheads="1"/>
          </p:cNvSpPr>
          <p:nvPr/>
        </p:nvSpPr>
        <p:spPr bwMode="auto">
          <a:xfrm>
            <a:off x="4286248" y="2071678"/>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1,29</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
        <p:nvSpPr>
          <p:cNvPr id="5" name="Rectangle 4"/>
          <p:cNvSpPr>
            <a:spLocks noGrp="1" noChangeArrowheads="1"/>
          </p:cNvSpPr>
          <p:nvPr>
            <p:ph type="subTitle" idx="1"/>
          </p:nvPr>
        </p:nvSpPr>
        <p:spPr>
          <a:xfrm>
            <a:off x="5500694" y="6357958"/>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„Wenn wir jedoch im Licht leben, so wie Gott im Licht ist, sind wir miteinander verbunden, und das Blut Jesu, seines Sohnes, reinigt uns von aller Sünde.“</a:t>
            </a:r>
          </a:p>
        </p:txBody>
      </p:sp>
      <p:sp>
        <p:nvSpPr>
          <p:cNvPr id="744451" name="Rectangle 3"/>
          <p:cNvSpPr>
            <a:spLocks noChangeArrowheads="1"/>
          </p:cNvSpPr>
          <p:nvPr/>
        </p:nvSpPr>
        <p:spPr bwMode="auto">
          <a:xfrm>
            <a:off x="4429124" y="2786058"/>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1.Johannes-Brief 1,7</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 y="0"/>
            <a:ext cx="5786445"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smtClean="0">
                <a:ln>
                  <a:solidFill>
                    <a:srgbClr val="000000"/>
                  </a:solidFill>
                </a:ln>
                <a:ea typeface="+mn-ea"/>
                <a:cs typeface="+mn-cs"/>
              </a:rPr>
              <a:t>„Jesus, der unsere Sünden an seinem eigenen Leib ans Kreuz hinaufgetragen hat, sodass wir jetzt den Sünden gegenüber gestorben sind und für das leben können, was vor Gott richtig ist. Ja, durch seine Wunden seid ihr geheilt.“</a:t>
            </a:r>
          </a:p>
        </p:txBody>
      </p:sp>
      <p:sp>
        <p:nvSpPr>
          <p:cNvPr id="744451" name="Rectangle 3"/>
          <p:cNvSpPr>
            <a:spLocks noChangeArrowheads="1"/>
          </p:cNvSpPr>
          <p:nvPr/>
        </p:nvSpPr>
        <p:spPr bwMode="auto">
          <a:xfrm>
            <a:off x="4357686" y="4429132"/>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1.Petrus-Brief 2,24</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„Kehrt um und jeder von euch lasse sich auf den Namen von Jesus Christus taufen! Dann wird Gott euch eure Sünden vergeben, und ihr werdet seine Gabe, den Heiligen Geist, bekommen.“</a:t>
            </a:r>
          </a:p>
        </p:txBody>
      </p:sp>
      <p:sp>
        <p:nvSpPr>
          <p:cNvPr id="744451" name="Rectangle 3"/>
          <p:cNvSpPr>
            <a:spLocks noChangeArrowheads="1"/>
          </p:cNvSpPr>
          <p:nvPr/>
        </p:nvSpPr>
        <p:spPr bwMode="auto">
          <a:xfrm>
            <a:off x="214282" y="3786190"/>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l">
              <a:spcBef>
                <a:spcPct val="50000"/>
              </a:spcBef>
            </a:pPr>
            <a:r>
              <a:rPr lang="de-CH" sz="2400" dirty="0" smtClean="0">
                <a:ln>
                  <a:solidFill>
                    <a:srgbClr val="000000"/>
                  </a:solidFill>
                </a:ln>
                <a:solidFill>
                  <a:srgbClr val="FFFFFF"/>
                </a:solidFill>
                <a:latin typeface="Arial Rounded MT Bold" pitchFamily="34" charset="0"/>
              </a:rPr>
              <a:t>Apostelgeschichte 2,38</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966231"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„Aber es ist nicht nur diese Hoffnung, die uns mit Freude erfüllt; nein, es ist auch die Tatsache, dass wir durch Christus schon jetzt die Versöhnung empfangen haben. Und dafür preisen wir Gott durch Jesus Christus, unseren Herrn.“</a:t>
            </a:r>
          </a:p>
        </p:txBody>
      </p:sp>
      <p:sp>
        <p:nvSpPr>
          <p:cNvPr id="744451" name="Rectangle 3"/>
          <p:cNvSpPr>
            <a:spLocks noChangeArrowheads="1"/>
          </p:cNvSpPr>
          <p:nvPr/>
        </p:nvSpPr>
        <p:spPr bwMode="auto">
          <a:xfrm>
            <a:off x="4429124" y="3643314"/>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5,11</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Vertrauensvoll und mutig dem Ziel entgegen</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6000" kern="1200" dirty="0" smtClean="0">
                <a:ln>
                  <a:solidFill>
                    <a:srgbClr val="000000"/>
                  </a:solidFill>
                </a:ln>
                <a:ea typeface="+mn-ea"/>
                <a:cs typeface="+mn-cs"/>
              </a:rPr>
              <a:t>„Der Lohn, den die Sünde zahlt, ist der Tod.“</a:t>
            </a:r>
          </a:p>
        </p:txBody>
      </p:sp>
      <p:sp>
        <p:nvSpPr>
          <p:cNvPr id="744451" name="Rectangle 3"/>
          <p:cNvSpPr>
            <a:spLocks noChangeArrowheads="1"/>
          </p:cNvSpPr>
          <p:nvPr/>
        </p:nvSpPr>
        <p:spPr bwMode="auto">
          <a:xfrm>
            <a:off x="4071934" y="2428868"/>
            <a:ext cx="4511675" cy="58477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3200" dirty="0" smtClean="0">
                <a:ln>
                  <a:solidFill>
                    <a:srgbClr val="000000"/>
                  </a:solidFill>
                </a:ln>
                <a:solidFill>
                  <a:srgbClr val="FFFFFF"/>
                </a:solidFill>
                <a:latin typeface="Arial Rounded MT Bold" pitchFamily="34" charset="0"/>
              </a:rPr>
              <a:t>Römer-Brief 6,23</a:t>
            </a:r>
            <a:endParaRPr lang="de-CH" sz="32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
        <p:nvSpPr>
          <p:cNvPr id="5" name="Rectangle 3"/>
          <p:cNvSpPr>
            <a:spLocks noChangeArrowheads="1"/>
          </p:cNvSpPr>
          <p:nvPr/>
        </p:nvSpPr>
        <p:spPr bwMode="auto">
          <a:xfrm>
            <a:off x="4429124" y="6357958"/>
            <a:ext cx="4511675" cy="276999"/>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1200" dirty="0" err="1" smtClean="0">
                <a:ln>
                  <a:solidFill>
                    <a:srgbClr val="000000"/>
                  </a:solidFill>
                </a:ln>
                <a:solidFill>
                  <a:srgbClr val="FFFFFF"/>
                </a:solidFill>
                <a:latin typeface="Arial Rounded MT Bold" pitchFamily="34" charset="0"/>
              </a:rPr>
              <a:t>pixelio.de</a:t>
            </a:r>
            <a:endParaRPr lang="de-CH" sz="12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2000" r="-22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500298" y="44450"/>
            <a:ext cx="6429420" cy="353943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smtClean="0">
                <a:ln>
                  <a:solidFill>
                    <a:srgbClr val="000000"/>
                  </a:solidFill>
                </a:ln>
                <a:ea typeface="+mn-ea"/>
                <a:cs typeface="+mn-cs"/>
              </a:rPr>
              <a:t>„In der Person von Christus hat Gott die Welt mit sich versöhnt, sodass er den Menschen ihre Verfehlungen nicht anrechnet; und uns hat er die Aufgabe anvertraut, diese </a:t>
            </a:r>
            <a:r>
              <a:rPr lang="de-CH" sz="3200" kern="1200" dirty="0" err="1" smtClean="0">
                <a:ln>
                  <a:solidFill>
                    <a:srgbClr val="000000"/>
                  </a:solidFill>
                </a:ln>
                <a:ea typeface="+mn-ea"/>
                <a:cs typeface="+mn-cs"/>
              </a:rPr>
              <a:t>Versöhnungs-botschaft</a:t>
            </a:r>
            <a:r>
              <a:rPr lang="de-CH" sz="3200" kern="1200" dirty="0" smtClean="0">
                <a:ln>
                  <a:solidFill>
                    <a:srgbClr val="000000"/>
                  </a:solidFill>
                </a:ln>
                <a:ea typeface="+mn-ea"/>
                <a:cs typeface="+mn-cs"/>
              </a:rPr>
              <a:t> zu verkünden.“</a:t>
            </a:r>
          </a:p>
        </p:txBody>
      </p:sp>
      <p:sp>
        <p:nvSpPr>
          <p:cNvPr id="744451" name="Rectangle 3"/>
          <p:cNvSpPr>
            <a:spLocks noChangeArrowheads="1"/>
          </p:cNvSpPr>
          <p:nvPr/>
        </p:nvSpPr>
        <p:spPr bwMode="auto">
          <a:xfrm>
            <a:off x="4286248" y="4143380"/>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2.Korinther-Brief 5,19</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23850" y="188913"/>
            <a:ext cx="8424863" cy="1175706"/>
          </a:xfrm>
          <a:noFill/>
        </p:spPr>
        <p:txBody>
          <a:bodyPr anchor="t">
            <a:spAutoFit/>
          </a:bodyPr>
          <a:lstStyle/>
          <a:p>
            <a:pPr marL="1117600" indent="-1117600" algn="l">
              <a:buFontTx/>
              <a:buAutoNum type="romanUcPeriod"/>
            </a:pPr>
            <a:r>
              <a:rPr lang="de-DE" dirty="0" smtClean="0">
                <a:ln>
                  <a:solidFill>
                    <a:schemeClr val="accent3">
                      <a:lumMod val="10000"/>
                    </a:schemeClr>
                  </a:solidFill>
                </a:ln>
                <a:solidFill>
                  <a:schemeClr val="bg1"/>
                </a:solidFill>
              </a:rPr>
              <a:t>Ich bin von persönlicher Schuld befreit</a:t>
            </a:r>
            <a:endParaRPr lang="de-CH" dirty="0">
              <a:ln>
                <a:solidFill>
                  <a:schemeClr val="accent3">
                    <a:lumMod val="10000"/>
                  </a:schemeClr>
                </a:solidFill>
              </a:ln>
              <a:solidFill>
                <a:schemeClr val="bg1"/>
              </a:solidFill>
            </a:endParaRPr>
          </a:p>
        </p:txBody>
      </p:sp>
      <p:sp>
        <p:nvSpPr>
          <p:cNvPr id="238595" name="Rectangle 3"/>
          <p:cNvSpPr>
            <a:spLocks noGrp="1" noChangeArrowheads="1"/>
          </p:cNvSpPr>
          <p:nvPr>
            <p:ph type="subTitle" idx="1"/>
          </p:nvPr>
        </p:nvSpPr>
        <p:spPr>
          <a:xfrm>
            <a:off x="2214546" y="6357958"/>
            <a:ext cx="6769100" cy="338156"/>
          </a:xfrm>
        </p:spPr>
        <p:txBody>
          <a:bodyPr/>
          <a:lstStyle/>
          <a:p>
            <a:pPr algn="r"/>
            <a:r>
              <a:rPr lang="de-CH" sz="1200" dirty="0" smtClean="0">
                <a:solidFill>
                  <a:schemeClr val="bg1"/>
                </a:solidFill>
              </a:rPr>
              <a:t>Versöhnung mit meiner Vergangenheit</a:t>
            </a:r>
            <a:endParaRPr lang="de-CH" sz="1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142845" y="112713"/>
            <a:ext cx="8715436" cy="341632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„Sexuelle Unmoral, Schamlosigkeit, Ausschweifung, Götzendienst, okkulte Praktiken, Feindseligkeiten, Streit, Eifersucht, Wutausbrüche, Rechthaberei, Zerwürfnisse, Spaltungen, </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428860" y="5715016"/>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err="1" smtClean="0">
                <a:ln>
                  <a:solidFill>
                    <a:srgbClr val="000000"/>
                  </a:solidFill>
                </a:ln>
                <a:solidFill>
                  <a:srgbClr val="FFFFFF"/>
                </a:solidFill>
                <a:latin typeface="Arial Rounded MT Bold" pitchFamily="34" charset="0"/>
              </a:rPr>
              <a:t>Galater-Brief</a:t>
            </a:r>
            <a:r>
              <a:rPr lang="de-CH" sz="2800" dirty="0" smtClean="0">
                <a:ln>
                  <a:solidFill>
                    <a:srgbClr val="000000"/>
                  </a:solidFill>
                </a:ln>
                <a:solidFill>
                  <a:srgbClr val="FFFFFF"/>
                </a:solidFill>
                <a:latin typeface="Arial Rounded MT Bold" pitchFamily="34" charset="0"/>
              </a:rPr>
              <a:t> 5,19-20</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457200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250825" y="112713"/>
            <a:ext cx="8858250" cy="1754326"/>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Neid, Trunkenheit, Fressgier und noch vieles andere, was genauso verwerflich ist.“</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643174" y="2038641"/>
            <a:ext cx="6337300"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err="1" smtClean="0">
                <a:ln>
                  <a:solidFill>
                    <a:srgbClr val="000000"/>
                  </a:solidFill>
                </a:ln>
                <a:solidFill>
                  <a:srgbClr val="FFFFFF"/>
                </a:solidFill>
                <a:latin typeface="Arial Rounded MT Bold" pitchFamily="34" charset="0"/>
              </a:rPr>
              <a:t>Galater-Brief</a:t>
            </a:r>
            <a:r>
              <a:rPr lang="de-CH" sz="2400" dirty="0" smtClean="0">
                <a:ln>
                  <a:solidFill>
                    <a:srgbClr val="000000"/>
                  </a:solidFill>
                </a:ln>
                <a:solidFill>
                  <a:srgbClr val="FFFFFF"/>
                </a:solidFill>
                <a:latin typeface="Arial Rounded MT Bold" pitchFamily="34" charset="0"/>
              </a:rPr>
              <a:t> 5,21</a:t>
            </a:r>
            <a:endParaRPr lang="de-CH" sz="24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142844" y="457200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925" y="44450"/>
            <a:ext cx="8786813"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„Wenn wir unsere Sünden bekennen, erweist Gott sich als treu und gerecht: Er vergibt uns unsere Sünden und reinigt uns von allem Unrecht, das wir begangen haben.“</a:t>
            </a:r>
          </a:p>
        </p:txBody>
      </p:sp>
      <p:sp>
        <p:nvSpPr>
          <p:cNvPr id="744451" name="Rectangle 3"/>
          <p:cNvSpPr>
            <a:spLocks noChangeArrowheads="1"/>
          </p:cNvSpPr>
          <p:nvPr/>
        </p:nvSpPr>
        <p:spPr bwMode="auto">
          <a:xfrm>
            <a:off x="4489481" y="2957452"/>
            <a:ext cx="4511675"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000" dirty="0" smtClean="0">
                <a:ln>
                  <a:solidFill>
                    <a:srgbClr val="000000"/>
                  </a:solidFill>
                </a:ln>
                <a:solidFill>
                  <a:srgbClr val="FFFFFF"/>
                </a:solidFill>
                <a:latin typeface="Arial Rounded MT Bold" pitchFamily="34" charset="0"/>
              </a:rPr>
              <a:t>1.Johannes-Brief 1,9</a:t>
            </a:r>
            <a:endParaRPr lang="de-CH" sz="20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Versöhnung mit meiner Vergangenheit</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0000" r="-10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0" y="112713"/>
            <a:ext cx="9109075" cy="2862322"/>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sz="3600" dirty="0" smtClean="0">
                <a:ln>
                  <a:solidFill>
                    <a:srgbClr val="000000"/>
                  </a:solidFill>
                </a:ln>
                <a:solidFill>
                  <a:srgbClr val="FFFFFF"/>
                </a:solidFill>
                <a:latin typeface="+mj-lt"/>
              </a:rPr>
              <a:t>„Ihr sollt daher wissen, Geschwister, dass es durch Jesus Vergebung der Sünden gibt; das ist die Botschaft, die Gott euch verkünden lässt. Wozu das Gesetz des </a:t>
            </a:r>
            <a:r>
              <a:rPr lang="de-CH" sz="3600" dirty="0" err="1" smtClean="0">
                <a:ln>
                  <a:solidFill>
                    <a:srgbClr val="000000"/>
                  </a:solidFill>
                </a:ln>
                <a:solidFill>
                  <a:srgbClr val="FFFFFF"/>
                </a:solidFill>
                <a:latin typeface="+mj-lt"/>
              </a:rPr>
              <a:t>Mose</a:t>
            </a:r>
            <a:r>
              <a:rPr lang="de-CH" sz="3600" dirty="0" smtClean="0">
                <a:ln>
                  <a:solidFill>
                    <a:srgbClr val="000000"/>
                  </a:solidFill>
                </a:ln>
                <a:solidFill>
                  <a:srgbClr val="FFFFFF"/>
                </a:solidFill>
                <a:latin typeface="+mj-lt"/>
              </a:rPr>
              <a:t> nie imstande war,</a:t>
            </a:r>
            <a:endParaRPr lang="de-CH" sz="3600" dirty="0">
              <a:ln>
                <a:solidFill>
                  <a:srgbClr val="000000"/>
                </a:solidFill>
              </a:ln>
              <a:solidFill>
                <a:srgbClr val="FFFFFF"/>
              </a:solidFill>
              <a:latin typeface="+mj-lt"/>
            </a:endParaRPr>
          </a:p>
        </p:txBody>
      </p:sp>
      <p:sp>
        <p:nvSpPr>
          <p:cNvPr id="676867" name="Rectangle 3"/>
          <p:cNvSpPr>
            <a:spLocks noChangeArrowheads="1"/>
          </p:cNvSpPr>
          <p:nvPr/>
        </p:nvSpPr>
        <p:spPr bwMode="auto">
          <a:xfrm>
            <a:off x="2428860" y="3357562"/>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smtClean="0">
                <a:ln>
                  <a:solidFill>
                    <a:srgbClr val="000000"/>
                  </a:solidFill>
                </a:ln>
                <a:solidFill>
                  <a:srgbClr val="FFFFFF"/>
                </a:solidFill>
                <a:latin typeface="Arial Rounded MT Bold" pitchFamily="34" charset="0"/>
              </a:rPr>
              <a:t>Apostelgeschichte 13,38</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5500694" y="6215082"/>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Versöhnung mit meiner Vergangenheit</a:t>
            </a:r>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788</Words>
  <Application>Microsoft Office PowerPoint</Application>
  <PresentationFormat>Bildschirmpräsentation (4:3)</PresentationFormat>
  <Paragraphs>79</Paragraphs>
  <Slides>28</Slides>
  <Notes>0</Notes>
  <HiddenSlides>0</HiddenSlides>
  <MMClips>0</MMClips>
  <ScaleCrop>false</ScaleCrop>
  <HeadingPairs>
    <vt:vector size="4" baseType="variant">
      <vt:variant>
        <vt:lpstr>Design</vt:lpstr>
      </vt:variant>
      <vt:variant>
        <vt:i4>2</vt:i4>
      </vt:variant>
      <vt:variant>
        <vt:lpstr>Folientitel</vt:lpstr>
      </vt:variant>
      <vt:variant>
        <vt:i4>28</vt:i4>
      </vt:variant>
    </vt:vector>
  </HeadingPairs>
  <TitlesOfParts>
    <vt:vector size="30" baseType="lpstr">
      <vt:lpstr>01072134</vt:lpstr>
      <vt:lpstr>1_01072134</vt:lpstr>
      <vt:lpstr>Du bist total versöhnt!</vt:lpstr>
      <vt:lpstr>„Wie eine Mauer steht eure Schuld zwischen euch und eurem Gott; wegen eurer Vergehen hat er sich von euch abgewandt und hört euch nicht!“</vt:lpstr>
      <vt:lpstr>„Der Lohn, den die Sünde zahlt, ist der Tod.“</vt:lpstr>
      <vt:lpstr>„In der Person von Christus hat Gott die Welt mit sich versöhnt, sodass er den Menschen ihre Verfehlungen nicht anrechnet; und uns hat er die Aufgabe anvertraut, diese Versöhnungs-botschaft zu verkünden.“</vt:lpstr>
      <vt:lpstr>Ich bin von persönlicher Schuld befreit</vt:lpstr>
      <vt:lpstr>PowerPoint-Präsentation</vt:lpstr>
      <vt:lpstr>PowerPoint-Präsentation</vt:lpstr>
      <vt:lpstr>„Wenn wir unsere Sünden bekennen, erweist Gott sich als treu und gerecht: Er vergibt uns unsere Sünden und reinigt uns von allem Unrecht, das wir begangen haben.“</vt:lpstr>
      <vt:lpstr>PowerPoint-Präsentation</vt:lpstr>
      <vt:lpstr>PowerPoint-Präsentation</vt:lpstr>
      <vt:lpstr>II.    Ich bin von familiäre Bindungen befreit</vt:lpstr>
      <vt:lpstr>„Wenn sich jemand von mir abwendet, dann ziehe ich dafür noch seine Nachkommen zur Rechenschaft bis in die dritte und vierte Generation.“</vt:lpstr>
      <vt:lpstr>„Durch einen einzigen Menschen – Adam – hielt die Sünde in der Welt Einzug und durch die Sünde der Tod, und auf diese Weise ist der Tod zu allen Menschen gekommen, denn alle haben gesündigt.“</vt:lpstr>
      <vt:lpstr>„Genauso, wie eine einzige Verfehlung allen Menschen die Verdammnis brachte, bringt eine einzige Tat, die erfüllt hat, was Gottes Gerechtigkeit fordert, allen Menschen den Freispruch und damit das Leben.“</vt:lpstr>
      <vt:lpstr>PowerPoint-Präsentation</vt:lpstr>
      <vt:lpstr>„Der Sohn soll nicht für den Vater büssen und der Vater nicht für den Sohn. Am Rechtschaffenen wird sich seine Rechtschaffenheit auswirken und am Verbrecher sein Verbrechen.“</vt:lpstr>
      <vt:lpstr>„Denn er hat uns aus der Gewalt der Finsternis befreit und hat uns in das Reich versetzt, in dem sein geliebter Sohn regiert.“</vt:lpstr>
      <vt:lpstr>III.   Ich bin von nationaler Schuld befreit</vt:lpstr>
      <vt:lpstr>„Tyrus und Sidon – so viel steht fest – wird es im Gericht noch erträglich gehen im Vergleich zu euch.“</vt:lpstr>
      <vt:lpstr>„Ihr gehört nicht zur Welt; ich habe euch aus der Welt heraus erwählt.“</vt:lpstr>
      <vt:lpstr>„Wir dagegen sind Bürger des Himmels, und vom Himmel her erwarten wir auch unseren Retter – Jesus Christus, den Herrn.“</vt:lpstr>
      <vt:lpstr>„Seht, hier ist das Opferlamm Gottes, das die Sünde der ganzen Welt wegnimmt!“</vt:lpstr>
      <vt:lpstr>Schlussgedanke </vt:lpstr>
      <vt:lpstr>„Wenn wir jedoch im Licht leben, so wie Gott im Licht ist, sind wir miteinander verbunden, und das Blut Jesu, seines Sohnes, reinigt uns von aller Sünde.“</vt:lpstr>
      <vt:lpstr>„Jesus, der unsere Sünden an seinem eigenen Leib ans Kreuz hinaufgetragen hat, sodass wir jetzt den Sünden gegenüber gestorben sind und für das leben können, was vor Gott richtig ist. Ja, durch seine Wunden seid ihr geheilt.“</vt:lpstr>
      <vt:lpstr>„Kehrt um und jeder von euch lasse sich auf den Namen von Jesus Christus taufen! Dann wird Gott euch eure Sünden vergeben, und ihr werdet seine Gabe, den Heiligen Geist, bekommen.“</vt:lpstr>
      <vt:lpstr>„Aber es ist nicht nur diese Hoffnung, die uns mit Freude erfüllt; nein, es ist auch die Tatsache, dass wir durch Christus schon jetzt die Versöhnung empfangen haben. Und dafür preisen wir Gott durch Jesus Christus, unseren Herrn.“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Versöhnung mit meiner Vergangenheit - Teil 1/4 - Du bist total versöhnt! - Folien</dc:title>
  <dc:creator>Jürg Birnstiel</dc:creator>
  <cp:lastModifiedBy>Name</cp:lastModifiedBy>
  <cp:revision>862</cp:revision>
  <cp:lastPrinted>1601-01-01T00:00:00Z</cp:lastPrinted>
  <dcterms:created xsi:type="dcterms:W3CDTF">2005-04-13T18:10:29Z</dcterms:created>
  <dcterms:modified xsi:type="dcterms:W3CDTF">2010-07-17T18:49:29Z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