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7"/>
  </p:notesMasterIdLst>
  <p:handoutMasterIdLst>
    <p:handoutMasterId r:id="rId38"/>
  </p:handoutMasterIdLst>
  <p:sldIdLst>
    <p:sldId id="735" r:id="rId2"/>
    <p:sldId id="1031" r:id="rId3"/>
    <p:sldId id="1054" r:id="rId4"/>
    <p:sldId id="1055" r:id="rId5"/>
    <p:sldId id="1056" r:id="rId6"/>
    <p:sldId id="1057" r:id="rId7"/>
    <p:sldId id="1058" r:id="rId8"/>
    <p:sldId id="1059" r:id="rId9"/>
    <p:sldId id="896" r:id="rId10"/>
    <p:sldId id="1052" r:id="rId11"/>
    <p:sldId id="1060" r:id="rId12"/>
    <p:sldId id="1061" r:id="rId13"/>
    <p:sldId id="1062" r:id="rId14"/>
    <p:sldId id="1063" r:id="rId15"/>
    <p:sldId id="962" r:id="rId16"/>
    <p:sldId id="1064" r:id="rId17"/>
    <p:sldId id="1065" r:id="rId18"/>
    <p:sldId id="1066" r:id="rId19"/>
    <p:sldId id="1067" r:id="rId20"/>
    <p:sldId id="1068" r:id="rId21"/>
    <p:sldId id="1069" r:id="rId22"/>
    <p:sldId id="1070" r:id="rId23"/>
    <p:sldId id="1071" r:id="rId24"/>
    <p:sldId id="1072" r:id="rId25"/>
    <p:sldId id="1073" r:id="rId26"/>
    <p:sldId id="1074" r:id="rId27"/>
    <p:sldId id="1075" r:id="rId28"/>
    <p:sldId id="1053" r:id="rId29"/>
    <p:sldId id="1076" r:id="rId30"/>
    <p:sldId id="1077" r:id="rId31"/>
    <p:sldId id="1078" r:id="rId32"/>
    <p:sldId id="1079" r:id="rId33"/>
    <p:sldId id="259" r:id="rId34"/>
    <p:sldId id="1080" r:id="rId35"/>
    <p:sldId id="1081" r:id="rId36"/>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p:scale>
          <a:sx n="130" d="100"/>
          <a:sy n="130" d="100"/>
        </p:scale>
        <p:origin x="-1074"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04634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6582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66222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689879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72893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56364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64319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730449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742081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983054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831249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161962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836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287233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326637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745381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207063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928251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9333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63634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888431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704601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743544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673669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74436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92085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7050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28502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808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087070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6421" y="82367"/>
            <a:ext cx="8858067" cy="2554545"/>
          </a:xfrm>
        </p:spPr>
        <p:txBody>
          <a:bodyPr wrap="square">
            <a:spAutoFit/>
          </a:bodyPr>
          <a:lstStyle/>
          <a:p>
            <a:pPr algn="l"/>
            <a:r>
              <a:rPr lang="de-CH" altLang="de-DE" sz="8000" dirty="0">
                <a:solidFill>
                  <a:schemeClr val="tx1"/>
                </a:solidFill>
                <a:effectLst/>
                <a:latin typeface="Univers LT Std 47 Cn Lt" pitchFamily="34" charset="0"/>
              </a:rPr>
              <a:t>Jesus befreit besessene Männer</a:t>
            </a:r>
            <a:endParaRPr lang="de-DE" altLang="de-DE" sz="8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467544" y="5733256"/>
            <a:ext cx="8426019" cy="523220"/>
          </a:xfrm>
        </p:spPr>
        <p:txBody>
          <a:bodyPr wrap="square">
            <a:spAutoFit/>
          </a:bodyPr>
          <a:lstStyle/>
          <a:p>
            <a:pPr algn="r"/>
            <a:r>
              <a:rPr lang="de-DE" altLang="de-DE" sz="2800" dirty="0">
                <a:effectLst/>
                <a:latin typeface="Univers LT Std 47 Cn Lt" pitchFamily="34" charset="0"/>
              </a:rPr>
              <a:t>Serie: </a:t>
            </a:r>
            <a:r>
              <a:rPr lang="de-CH" altLang="de-DE" sz="2800" dirty="0">
                <a:effectLst/>
                <a:latin typeface="Univers LT Std 47 Cn Lt" pitchFamily="34" charset="0"/>
              </a:rPr>
              <a:t>Überraschende Reaktionen von Jesus (2/4)</a:t>
            </a:r>
            <a:endParaRPr lang="de-DE" altLang="de-DE" sz="2800" dirty="0">
              <a:effectLst/>
              <a:latin typeface="Univers LT Std 47 Cn Lt" pitchFamily="34" charset="0"/>
            </a:endParaRPr>
          </a:p>
        </p:txBody>
      </p:sp>
      <p:sp>
        <p:nvSpPr>
          <p:cNvPr id="4" name="Rectangle 3"/>
          <p:cNvSpPr txBox="1">
            <a:spLocks noChangeArrowheads="1"/>
          </p:cNvSpPr>
          <p:nvPr/>
        </p:nvSpPr>
        <p:spPr bwMode="auto">
          <a:xfrm>
            <a:off x="3808846" y="3371220"/>
            <a:ext cx="50847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Matthäus-Evangelium 8,28-34</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Grafik 2" descr="Ein Bild, das Karte, Text enthält.&#10;&#10;Mit sehr hoher Zuverlässigkeit generierte Beschreibung">
            <a:extLst>
              <a:ext uri="{FF2B5EF4-FFF2-40B4-BE49-F238E27FC236}">
                <a16:creationId xmlns:a16="http://schemas.microsoft.com/office/drawing/2014/main" xmlns="" id="{31023518-C765-4A76-BD0C-7E373F8EF9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652120" cy="7118616"/>
          </a:xfrm>
          <a:prstGeom prst="rect">
            <a:avLst/>
          </a:prstGeom>
        </p:spPr>
      </p:pic>
    </p:spTree>
    <p:extLst>
      <p:ext uri="{BB962C8B-B14F-4D97-AF65-F5344CB8AC3E}">
        <p14:creationId xmlns:p14="http://schemas.microsoft.com/office/powerpoint/2010/main" val="3235035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82367"/>
            <a:ext cx="7853548" cy="2554545"/>
          </a:xfrm>
        </p:spPr>
        <p:txBody>
          <a:bodyPr wrap="square">
            <a:spAutoFit/>
          </a:bodyPr>
          <a:lstStyle/>
          <a:p>
            <a:pPr algn="l"/>
            <a:r>
              <a:rPr lang="de-CH" altLang="de-DE" sz="3200" dirty="0">
                <a:solidFill>
                  <a:schemeClr val="tx1"/>
                </a:solidFill>
                <a:effectLst/>
                <a:latin typeface="Univers LT Std 47 Cn Lt" pitchFamily="34" charset="0"/>
              </a:rPr>
              <a:t>„Als Jesus in das Gebiet der </a:t>
            </a:r>
            <a:r>
              <a:rPr lang="de-CH" altLang="de-DE" sz="3200" dirty="0" err="1">
                <a:solidFill>
                  <a:schemeClr val="tx1"/>
                </a:solidFill>
                <a:effectLst/>
                <a:latin typeface="Univers LT Std 47 Cn Lt" pitchFamily="34" charset="0"/>
              </a:rPr>
              <a:t>Gadarener</a:t>
            </a:r>
            <a:r>
              <a:rPr lang="de-CH" altLang="de-DE" sz="3200" dirty="0">
                <a:solidFill>
                  <a:schemeClr val="tx1"/>
                </a:solidFill>
                <a:effectLst/>
                <a:latin typeface="Univers LT Std 47 Cn Lt" pitchFamily="34" charset="0"/>
              </a:rPr>
              <a:t> am gegenüberliegenden Ufer kam, liefen ihm aus den Grabhöhlen zwei Besessene entgegen. Sie waren so gefährlich, dass niemand den Weg benutzen konnte, der dort vorbeiführte.“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810475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11,24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82367"/>
            <a:ext cx="7853548" cy="2554545"/>
          </a:xfrm>
        </p:spPr>
        <p:txBody>
          <a:bodyPr wrap="square">
            <a:spAutoFit/>
          </a:bodyPr>
          <a:lstStyle/>
          <a:p>
            <a:pPr algn="l"/>
            <a:r>
              <a:rPr lang="de-CH" altLang="de-DE" sz="3200" dirty="0">
                <a:solidFill>
                  <a:schemeClr val="tx1"/>
                </a:solidFill>
                <a:effectLst/>
                <a:latin typeface="Univers LT Std 47 Cn Lt" pitchFamily="34" charset="0"/>
              </a:rPr>
              <a:t>„Wenn ein böser Geist einen Menschen verlassen hat, zieht er durch öde Gegenden und sucht einen Ruheplatz, findet aber keinen. Dann sagt er sich: ‚Ich will wieder in mein Haus gehen, das ich verlassen habe.’“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1398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11,25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717644" cy="1938992"/>
          </a:xfrm>
        </p:spPr>
        <p:txBody>
          <a:bodyPr wrap="square">
            <a:spAutoFit/>
          </a:bodyPr>
          <a:lstStyle/>
          <a:p>
            <a:pPr algn="l"/>
            <a:r>
              <a:rPr lang="de-CH" altLang="de-DE" sz="6000" dirty="0">
                <a:solidFill>
                  <a:schemeClr val="tx1"/>
                </a:solidFill>
                <a:effectLst/>
                <a:latin typeface="Univers LT Std 47 Cn Lt" pitchFamily="34" charset="0"/>
              </a:rPr>
              <a:t>„Er kehrt zurück und findet das Haus sauber und aufgeräumt.“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13886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Lukas-Evangelium 11,2</a:t>
            </a:r>
            <a:r>
              <a:rPr lang="de-DE" altLang="de-DE" sz="2000" dirty="0">
                <a:effectLst/>
                <a:latin typeface="Univers LT Std 47 Cn Lt" pitchFamily="34" charset="0"/>
              </a:rPr>
              <a:t>6</a:t>
            </a:r>
            <a:endParaRPr lang="de-CH"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82367"/>
            <a:ext cx="7853548" cy="2554545"/>
          </a:xfrm>
        </p:spPr>
        <p:txBody>
          <a:bodyPr wrap="square">
            <a:spAutoFit/>
          </a:bodyPr>
          <a:lstStyle/>
          <a:p>
            <a:pPr algn="l"/>
            <a:r>
              <a:rPr lang="de-CH" altLang="de-DE" sz="3200" dirty="0">
                <a:solidFill>
                  <a:schemeClr val="tx1"/>
                </a:solidFill>
                <a:effectLst/>
                <a:latin typeface="Univers LT Std 47 Cn Lt" pitchFamily="34" charset="0"/>
              </a:rPr>
              <a:t>„Daraufhin geht er und holt sieben andere Geister, die noch schlimmer sind als er selbst, und sie ziehen in das Haus ein und wohnen dort. So ist dieser Mensch am Ende schlimmer dran als am Anfang.“</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98635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tx1"/>
                </a:solidFill>
                <a:effectLst/>
                <a:latin typeface="Univers LT Std 47 Cn Lt" pitchFamily="34" charset="0"/>
              </a:rPr>
              <a:t>II. </a:t>
            </a:r>
            <a:r>
              <a:rPr lang="de-CH" altLang="de-DE" dirty="0">
                <a:solidFill>
                  <a:schemeClr val="tx1"/>
                </a:solidFill>
                <a:effectLst/>
                <a:latin typeface="Univers LT Std 47 Cn Lt" pitchFamily="34" charset="0"/>
              </a:rPr>
              <a:t>Jesus hat absolute Autorität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8,29</a:t>
            </a:r>
          </a:p>
        </p:txBody>
      </p:sp>
      <p:sp>
        <p:nvSpPr>
          <p:cNvPr id="7" name="Rectangle 2"/>
          <p:cNvSpPr>
            <a:spLocks noGrp="1" noChangeArrowheads="1"/>
          </p:cNvSpPr>
          <p:nvPr>
            <p:ph type="ctrTitle"/>
          </p:nvPr>
        </p:nvSpPr>
        <p:spPr>
          <a:xfrm>
            <a:off x="102828" y="116632"/>
            <a:ext cx="7853548" cy="2123658"/>
          </a:xfrm>
        </p:spPr>
        <p:txBody>
          <a:bodyPr wrap="square">
            <a:spAutoFit/>
          </a:bodyPr>
          <a:lstStyle/>
          <a:p>
            <a:pPr algn="l"/>
            <a:r>
              <a:rPr lang="de-CH" altLang="de-DE" sz="4400" dirty="0">
                <a:solidFill>
                  <a:schemeClr val="tx1"/>
                </a:solidFill>
                <a:effectLst/>
                <a:latin typeface="Univers LT Std 47 Cn Lt" pitchFamily="34" charset="0"/>
              </a:rPr>
              <a:t>„Was willst du von uns, Sohn Gottes? Bist du gekommen, um uns schon vor der festgesetzten Zeit zu quälen?“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43813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2.Petrus-Brief 2,4</a:t>
            </a:r>
          </a:p>
        </p:txBody>
      </p:sp>
      <p:sp>
        <p:nvSpPr>
          <p:cNvPr id="7" name="Rectangle 2"/>
          <p:cNvSpPr>
            <a:spLocks noGrp="1" noChangeArrowheads="1"/>
          </p:cNvSpPr>
          <p:nvPr>
            <p:ph type="ctrTitle"/>
          </p:nvPr>
        </p:nvSpPr>
        <p:spPr>
          <a:xfrm>
            <a:off x="102828" y="328588"/>
            <a:ext cx="8429612" cy="2062103"/>
          </a:xfrm>
        </p:spPr>
        <p:txBody>
          <a:bodyPr wrap="square">
            <a:spAutoFit/>
          </a:bodyPr>
          <a:lstStyle/>
          <a:p>
            <a:pPr algn="l"/>
            <a:r>
              <a:rPr lang="de-CH" altLang="de-DE" sz="3200" dirty="0">
                <a:solidFill>
                  <a:schemeClr val="tx1"/>
                </a:solidFill>
                <a:effectLst/>
                <a:latin typeface="Univers LT Std 47 Cn Lt" pitchFamily="34" charset="0"/>
              </a:rPr>
              <a:t>„Gott hat auch die Engel, die sich gegen ihn vergangen hatten, nicht geschont, sondern sie in den tiefsten Abgrund geworfen. Dort liegen sie gefesselt in der Finsternis und warten auf den Tag des Gerichts.“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54791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Markus-Evangelium 1,24</a:t>
            </a:r>
          </a:p>
        </p:txBody>
      </p:sp>
      <p:sp>
        <p:nvSpPr>
          <p:cNvPr id="7" name="Rectangle 2"/>
          <p:cNvSpPr>
            <a:spLocks noGrp="1" noChangeArrowheads="1"/>
          </p:cNvSpPr>
          <p:nvPr>
            <p:ph type="ctrTitle"/>
          </p:nvPr>
        </p:nvSpPr>
        <p:spPr>
          <a:xfrm>
            <a:off x="102828" y="82367"/>
            <a:ext cx="8429612" cy="2554545"/>
          </a:xfrm>
        </p:spPr>
        <p:txBody>
          <a:bodyPr wrap="square">
            <a:spAutoFit/>
          </a:bodyPr>
          <a:lstStyle/>
          <a:p>
            <a:pPr algn="l"/>
            <a:r>
              <a:rPr lang="de-CH" altLang="de-DE" sz="4000" dirty="0">
                <a:solidFill>
                  <a:schemeClr val="tx1"/>
                </a:solidFill>
                <a:effectLst/>
                <a:latin typeface="Univers LT Std 47 Cn Lt" pitchFamily="34" charset="0"/>
              </a:rPr>
              <a:t>„Was willst du von uns, Jesus von </a:t>
            </a:r>
            <a:r>
              <a:rPr lang="de-CH" altLang="de-DE" sz="4000" dirty="0" err="1">
                <a:solidFill>
                  <a:schemeClr val="tx1"/>
                </a:solidFill>
                <a:effectLst/>
                <a:latin typeface="Univers LT Std 47 Cn Lt" pitchFamily="34" charset="0"/>
              </a:rPr>
              <a:t>Nazaret</a:t>
            </a:r>
            <a:r>
              <a:rPr lang="de-CH" altLang="de-DE" sz="4000" dirty="0">
                <a:solidFill>
                  <a:schemeClr val="tx1"/>
                </a:solidFill>
                <a:effectLst/>
                <a:latin typeface="Univers LT Std 47 Cn Lt" pitchFamily="34" charset="0"/>
              </a:rPr>
              <a:t>? Bist du gekommen, um uns zugrunde zu richten? Ich weiss, wer du bist: der Heilige Gottes!“</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80797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8,30</a:t>
            </a:r>
          </a:p>
        </p:txBody>
      </p:sp>
      <p:sp>
        <p:nvSpPr>
          <p:cNvPr id="7" name="Rectangle 2"/>
          <p:cNvSpPr>
            <a:spLocks noGrp="1" noChangeArrowheads="1"/>
          </p:cNvSpPr>
          <p:nvPr>
            <p:ph type="ctrTitle"/>
          </p:nvPr>
        </p:nvSpPr>
        <p:spPr>
          <a:xfrm>
            <a:off x="102828" y="482477"/>
            <a:ext cx="8429612" cy="1754326"/>
          </a:xfrm>
        </p:spPr>
        <p:txBody>
          <a:bodyPr wrap="square">
            <a:spAutoFit/>
          </a:bodyPr>
          <a:lstStyle/>
          <a:p>
            <a:pPr algn="l"/>
            <a:r>
              <a:rPr lang="de-CH" altLang="de-DE" dirty="0">
                <a:solidFill>
                  <a:schemeClr val="tx1"/>
                </a:solidFill>
                <a:effectLst/>
                <a:latin typeface="Univers LT Std 47 Cn Lt" pitchFamily="34" charset="0"/>
              </a:rPr>
              <a:t>„In einiger Entfernung weidete eine grosse Herde Schweine.“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2481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8,28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44624"/>
            <a:ext cx="8938344" cy="2554545"/>
          </a:xfrm>
        </p:spPr>
        <p:txBody>
          <a:bodyPr wrap="square">
            <a:spAutoFit/>
          </a:bodyPr>
          <a:lstStyle/>
          <a:p>
            <a:pPr algn="l"/>
            <a:r>
              <a:rPr lang="de-CH" altLang="de-DE" sz="3200" dirty="0">
                <a:solidFill>
                  <a:schemeClr val="tx1"/>
                </a:solidFill>
                <a:effectLst/>
                <a:latin typeface="Univers LT Std 47 Cn Lt" pitchFamily="34" charset="0"/>
              </a:rPr>
              <a:t>Als Jesus in das Gebiet der </a:t>
            </a:r>
            <a:r>
              <a:rPr lang="de-CH" altLang="de-DE" sz="3200" dirty="0" err="1">
                <a:solidFill>
                  <a:schemeClr val="tx1"/>
                </a:solidFill>
                <a:effectLst/>
                <a:latin typeface="Univers LT Std 47 Cn Lt" pitchFamily="34" charset="0"/>
              </a:rPr>
              <a:t>Gadarener</a:t>
            </a:r>
            <a:r>
              <a:rPr lang="de-CH" altLang="de-DE" sz="3200" dirty="0">
                <a:solidFill>
                  <a:schemeClr val="tx1"/>
                </a:solidFill>
                <a:effectLst/>
                <a:latin typeface="Univers LT Std 47 Cn Lt" pitchFamily="34" charset="0"/>
              </a:rPr>
              <a:t> am gegenüberliegenden Ufer kam, liefen ihm aus den Grabhöhlen zwei Besessene entgegen. Sie waren so gefährlich, dass niemand den Weg benutzen konnte,</a:t>
            </a:r>
            <a:br>
              <a:rPr lang="de-CH" altLang="de-DE" sz="3200" dirty="0">
                <a:solidFill>
                  <a:schemeClr val="tx1"/>
                </a:solidFill>
                <a:effectLst/>
                <a:latin typeface="Univers LT Std 47 Cn Lt" pitchFamily="34" charset="0"/>
              </a:rPr>
            </a:br>
            <a:r>
              <a:rPr lang="de-CH" altLang="de-DE" sz="3200" dirty="0">
                <a:solidFill>
                  <a:schemeClr val="tx1"/>
                </a:solidFill>
                <a:effectLst/>
                <a:latin typeface="Univers LT Std 47 Cn Lt" pitchFamily="34" charset="0"/>
              </a:rPr>
              <a:t>der dort vorbeiführte.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8,31</a:t>
            </a:r>
          </a:p>
        </p:txBody>
      </p:sp>
      <p:sp>
        <p:nvSpPr>
          <p:cNvPr id="7" name="Rectangle 2"/>
          <p:cNvSpPr>
            <a:spLocks noGrp="1" noChangeArrowheads="1"/>
          </p:cNvSpPr>
          <p:nvPr>
            <p:ph type="ctrTitle"/>
          </p:nvPr>
        </p:nvSpPr>
        <p:spPr>
          <a:xfrm>
            <a:off x="102828" y="66979"/>
            <a:ext cx="8429612" cy="2585323"/>
          </a:xfrm>
        </p:spPr>
        <p:txBody>
          <a:bodyPr wrap="square">
            <a:spAutoFit/>
          </a:bodyPr>
          <a:lstStyle/>
          <a:p>
            <a:pPr algn="l"/>
            <a:r>
              <a:rPr lang="de-CH" altLang="de-DE" dirty="0">
                <a:solidFill>
                  <a:schemeClr val="tx1"/>
                </a:solidFill>
                <a:effectLst/>
                <a:latin typeface="Univers LT Std 47 Cn Lt" pitchFamily="34" charset="0"/>
              </a:rPr>
              <a:t>„Wenn du uns austreibst, lass uns doch in die Schweineherde fahren!“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91439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8,32</a:t>
            </a:r>
          </a:p>
        </p:txBody>
      </p:sp>
      <p:sp>
        <p:nvSpPr>
          <p:cNvPr id="7" name="Rectangle 2"/>
          <p:cNvSpPr>
            <a:spLocks noGrp="1" noChangeArrowheads="1"/>
          </p:cNvSpPr>
          <p:nvPr>
            <p:ph type="ctrTitle"/>
          </p:nvPr>
        </p:nvSpPr>
        <p:spPr>
          <a:xfrm>
            <a:off x="141170" y="476672"/>
            <a:ext cx="8429612" cy="1323439"/>
          </a:xfrm>
        </p:spPr>
        <p:txBody>
          <a:bodyPr wrap="square">
            <a:spAutoFit/>
          </a:bodyPr>
          <a:lstStyle/>
          <a:p>
            <a:pPr algn="l"/>
            <a:r>
              <a:rPr lang="de-CH" altLang="de-DE" sz="8000" dirty="0">
                <a:solidFill>
                  <a:schemeClr val="tx1"/>
                </a:solidFill>
                <a:effectLst/>
                <a:latin typeface="Univers LT Std 47 Cn Lt" pitchFamily="34" charset="0"/>
              </a:rPr>
              <a:t>„Geht!“</a:t>
            </a:r>
            <a:endParaRPr lang="de-DE" altLang="de-DE" sz="8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25422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8,32</a:t>
            </a:r>
          </a:p>
        </p:txBody>
      </p:sp>
      <p:sp>
        <p:nvSpPr>
          <p:cNvPr id="7" name="Rectangle 2"/>
          <p:cNvSpPr>
            <a:spLocks noGrp="1" noChangeArrowheads="1"/>
          </p:cNvSpPr>
          <p:nvPr>
            <p:ph type="ctrTitle"/>
          </p:nvPr>
        </p:nvSpPr>
        <p:spPr>
          <a:xfrm>
            <a:off x="102828" y="66979"/>
            <a:ext cx="8429612" cy="2585323"/>
          </a:xfrm>
        </p:spPr>
        <p:txBody>
          <a:bodyPr wrap="square">
            <a:spAutoFit/>
          </a:bodyPr>
          <a:lstStyle/>
          <a:p>
            <a:pPr algn="l"/>
            <a:r>
              <a:rPr lang="de-CH" altLang="de-DE" dirty="0">
                <a:solidFill>
                  <a:schemeClr val="tx1"/>
                </a:solidFill>
                <a:effectLst/>
                <a:latin typeface="Univers LT Std 47 Cn Lt" pitchFamily="34" charset="0"/>
              </a:rPr>
              <a:t>„Da verliessen die Dämonen die beiden Männer und fuhren in die Schweine.“</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58146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8,32</a:t>
            </a:r>
          </a:p>
        </p:txBody>
      </p:sp>
      <p:sp>
        <p:nvSpPr>
          <p:cNvPr id="7" name="Rectangle 2"/>
          <p:cNvSpPr>
            <a:spLocks noGrp="1" noChangeArrowheads="1"/>
          </p:cNvSpPr>
          <p:nvPr>
            <p:ph type="ctrTitle"/>
          </p:nvPr>
        </p:nvSpPr>
        <p:spPr>
          <a:xfrm>
            <a:off x="102828" y="297812"/>
            <a:ext cx="8429612" cy="2123658"/>
          </a:xfrm>
        </p:spPr>
        <p:txBody>
          <a:bodyPr wrap="square">
            <a:spAutoFit/>
          </a:bodyPr>
          <a:lstStyle/>
          <a:p>
            <a:pPr algn="l"/>
            <a:r>
              <a:rPr lang="de-CH" altLang="de-DE" sz="4400" dirty="0">
                <a:solidFill>
                  <a:schemeClr val="tx1"/>
                </a:solidFill>
                <a:effectLst/>
                <a:latin typeface="Univers LT Std 47 Cn Lt" pitchFamily="34" charset="0"/>
              </a:rPr>
              <a:t>„Augenblicklich stürzte sich die ganze Herde den Abhang hinunter in den See, und die Tiere ertranken in den Fluten.“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50561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28,18</a:t>
            </a:r>
          </a:p>
        </p:txBody>
      </p:sp>
      <p:sp>
        <p:nvSpPr>
          <p:cNvPr id="7" name="Rectangle 2"/>
          <p:cNvSpPr>
            <a:spLocks noGrp="1" noChangeArrowheads="1"/>
          </p:cNvSpPr>
          <p:nvPr>
            <p:ph type="ctrTitle"/>
          </p:nvPr>
        </p:nvSpPr>
        <p:spPr>
          <a:xfrm>
            <a:off x="102828" y="482477"/>
            <a:ext cx="8429612" cy="1754326"/>
          </a:xfrm>
        </p:spPr>
        <p:txBody>
          <a:bodyPr wrap="square">
            <a:spAutoFit/>
          </a:bodyPr>
          <a:lstStyle/>
          <a:p>
            <a:pPr algn="l"/>
            <a:r>
              <a:rPr lang="de-CH" altLang="de-DE" dirty="0">
                <a:solidFill>
                  <a:schemeClr val="tx1"/>
                </a:solidFill>
                <a:effectLst/>
                <a:latin typeface="Univers LT Std 47 Cn Lt" pitchFamily="34" charset="0"/>
              </a:rPr>
              <a:t>„Mir ist alle Macht im Himmel und auf der Erde gegeben.“</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86316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Jakobus-Brief 2,19</a:t>
            </a:r>
          </a:p>
        </p:txBody>
      </p:sp>
      <p:sp>
        <p:nvSpPr>
          <p:cNvPr id="7" name="Rectangle 2"/>
          <p:cNvSpPr>
            <a:spLocks noGrp="1" noChangeArrowheads="1"/>
          </p:cNvSpPr>
          <p:nvPr>
            <p:ph type="ctrTitle"/>
          </p:nvPr>
        </p:nvSpPr>
        <p:spPr>
          <a:xfrm>
            <a:off x="102828" y="297811"/>
            <a:ext cx="8429612" cy="2123658"/>
          </a:xfrm>
        </p:spPr>
        <p:txBody>
          <a:bodyPr wrap="square">
            <a:spAutoFit/>
          </a:bodyPr>
          <a:lstStyle/>
          <a:p>
            <a:pPr algn="l"/>
            <a:r>
              <a:rPr lang="de-CH" altLang="de-DE" sz="4400" dirty="0">
                <a:solidFill>
                  <a:schemeClr val="tx1"/>
                </a:solidFill>
                <a:effectLst/>
                <a:latin typeface="Univers LT Std 47 Cn Lt" pitchFamily="34" charset="0"/>
              </a:rPr>
              <a:t>„Du glaubst, dass nur  einer  Gott ist? Gut! Das glauben die bösen Geister auch - und zittern vor Angst.“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69071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1.Johannes-Brief 4,4</a:t>
            </a:r>
          </a:p>
        </p:txBody>
      </p:sp>
      <p:sp>
        <p:nvSpPr>
          <p:cNvPr id="7" name="Rectangle 2"/>
          <p:cNvSpPr>
            <a:spLocks noGrp="1" noChangeArrowheads="1"/>
          </p:cNvSpPr>
          <p:nvPr>
            <p:ph type="ctrTitle"/>
          </p:nvPr>
        </p:nvSpPr>
        <p:spPr>
          <a:xfrm>
            <a:off x="35496" y="44624"/>
            <a:ext cx="8429612" cy="2862322"/>
          </a:xfrm>
        </p:spPr>
        <p:txBody>
          <a:bodyPr wrap="square">
            <a:spAutoFit/>
          </a:bodyPr>
          <a:lstStyle/>
          <a:p>
            <a:pPr algn="l"/>
            <a:r>
              <a:rPr lang="de-CH" altLang="de-DE" sz="3600" dirty="0">
                <a:solidFill>
                  <a:schemeClr val="tx1"/>
                </a:solidFill>
                <a:effectLst/>
                <a:latin typeface="Univers LT Std 47 Cn Lt" pitchFamily="34" charset="0"/>
              </a:rPr>
              <a:t>„Ihr stammt von Gott, liebe Kinder, und habt den falschen Propheten siegreich widerstanden;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denn der, der in euch lebt, ist grösser und</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stärker als der, von dem die Welt beherrscht wird.“</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1197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1.Johannes-Brief 5,18</a:t>
            </a:r>
          </a:p>
        </p:txBody>
      </p:sp>
      <p:sp>
        <p:nvSpPr>
          <p:cNvPr id="7" name="Rectangle 2"/>
          <p:cNvSpPr>
            <a:spLocks noGrp="1" noChangeArrowheads="1"/>
          </p:cNvSpPr>
          <p:nvPr>
            <p:ph type="ctrTitle"/>
          </p:nvPr>
        </p:nvSpPr>
        <p:spPr>
          <a:xfrm>
            <a:off x="102828" y="188640"/>
            <a:ext cx="8429612" cy="2554545"/>
          </a:xfrm>
        </p:spPr>
        <p:txBody>
          <a:bodyPr wrap="square">
            <a:spAutoFit/>
          </a:bodyPr>
          <a:lstStyle/>
          <a:p>
            <a:pPr algn="l"/>
            <a:r>
              <a:rPr lang="de-CH" altLang="de-DE" sz="4000" dirty="0">
                <a:solidFill>
                  <a:schemeClr val="tx1"/>
                </a:solidFill>
                <a:effectLst/>
                <a:latin typeface="Univers LT Std 47 Cn Lt" pitchFamily="34" charset="0"/>
              </a:rPr>
              <a:t>„Der Sohn Gottes hält seine schützende Hand über den, der aus Gott geboren ist, sodass der Böse – der Teufel – ihm nicht schaden kann.“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915214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332656"/>
            <a:ext cx="8496944" cy="923330"/>
          </a:xfrm>
        </p:spPr>
        <p:txBody>
          <a:bodyPr wrap="square">
            <a:spAutoFit/>
          </a:bodyPr>
          <a:lstStyle/>
          <a:p>
            <a:pPr algn="l"/>
            <a:r>
              <a:rPr lang="de-DE" altLang="de-DE" dirty="0">
                <a:solidFill>
                  <a:schemeClr val="tx1"/>
                </a:solidFill>
                <a:effectLst/>
                <a:latin typeface="Univers LT Std 47 Cn Lt" pitchFamily="34" charset="0"/>
              </a:rPr>
              <a:t>III. </a:t>
            </a:r>
            <a:r>
              <a:rPr lang="de-CH" altLang="de-DE" dirty="0">
                <a:solidFill>
                  <a:schemeClr val="tx1"/>
                </a:solidFill>
                <a:effectLst/>
                <a:latin typeface="Univers LT Std 47 Cn Lt" pitchFamily="34" charset="0"/>
              </a:rPr>
              <a:t>Bei Jesus beschützt</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58451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8,34</a:t>
            </a:r>
          </a:p>
        </p:txBody>
      </p:sp>
      <p:sp>
        <p:nvSpPr>
          <p:cNvPr id="7" name="Rectangle 2"/>
          <p:cNvSpPr>
            <a:spLocks noGrp="1" noChangeArrowheads="1"/>
          </p:cNvSpPr>
          <p:nvPr>
            <p:ph type="ctrTitle"/>
          </p:nvPr>
        </p:nvSpPr>
        <p:spPr>
          <a:xfrm>
            <a:off x="102828" y="311751"/>
            <a:ext cx="8429612" cy="2308324"/>
          </a:xfrm>
        </p:spPr>
        <p:txBody>
          <a:bodyPr wrap="square">
            <a:spAutoFit/>
          </a:bodyPr>
          <a:lstStyle/>
          <a:p>
            <a:pPr algn="l"/>
            <a:r>
              <a:rPr lang="de-CH" altLang="de-DE" sz="4800" dirty="0">
                <a:solidFill>
                  <a:schemeClr val="tx1"/>
                </a:solidFill>
                <a:effectLst/>
                <a:latin typeface="Univers LT Std 47 Cn Lt" pitchFamily="34" charset="0"/>
              </a:rPr>
              <a:t>„Als sie sahen, was geschehen war, drängten sie Jesus, ihr Gebiet zu verlassen.“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19198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188640"/>
            <a:ext cx="8938344" cy="1938992"/>
          </a:xfrm>
        </p:spPr>
        <p:txBody>
          <a:bodyPr wrap="square">
            <a:spAutoFit/>
          </a:bodyPr>
          <a:lstStyle/>
          <a:p>
            <a:pPr algn="l"/>
            <a:r>
              <a:rPr lang="de-CH" altLang="de-DE" sz="4000" dirty="0">
                <a:solidFill>
                  <a:schemeClr val="tx1"/>
                </a:solidFill>
                <a:effectLst/>
                <a:latin typeface="Univers LT Std 47 Cn Lt" pitchFamily="34" charset="0"/>
              </a:rPr>
              <a:t>»Was willst du von uns, Sohn Gottes?«, schrien sie. »Bist du gekommen, um uns schon vor der festgesetzten Zeit zu quälen?«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242110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Epheser-Brief 2,2</a:t>
            </a:r>
          </a:p>
        </p:txBody>
      </p:sp>
      <p:sp>
        <p:nvSpPr>
          <p:cNvPr id="7" name="Rectangle 2"/>
          <p:cNvSpPr>
            <a:spLocks noGrp="1" noChangeArrowheads="1"/>
          </p:cNvSpPr>
          <p:nvPr>
            <p:ph type="ctrTitle"/>
          </p:nvPr>
        </p:nvSpPr>
        <p:spPr>
          <a:xfrm>
            <a:off x="35496" y="116632"/>
            <a:ext cx="8928992" cy="2554545"/>
          </a:xfrm>
        </p:spPr>
        <p:txBody>
          <a:bodyPr wrap="square">
            <a:spAutoFit/>
          </a:bodyPr>
          <a:lstStyle/>
          <a:p>
            <a:pPr algn="l"/>
            <a:r>
              <a:rPr lang="de-CH" altLang="de-DE" sz="3200" dirty="0">
                <a:solidFill>
                  <a:schemeClr val="tx1"/>
                </a:solidFill>
                <a:effectLst/>
                <a:latin typeface="Univers LT Std 47 Cn Lt" pitchFamily="34" charset="0"/>
              </a:rPr>
              <a:t>„Ihr habt nach der Art dieser Welt gelebt und euch jener Geistesmacht unterworfen, die ihr Reich zwischen Himmel und Erde hat und von dort her ihre Herrschaft über diese Welt ausübt. Sie wirkt noch jetzt als Geist der Verführung in den Menschen, die sich Gott nicht unterstellen.“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8648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Epheser-Brief 2,3</a:t>
            </a:r>
          </a:p>
        </p:txBody>
      </p:sp>
      <p:sp>
        <p:nvSpPr>
          <p:cNvPr id="7" name="Rectangle 2"/>
          <p:cNvSpPr>
            <a:spLocks noGrp="1" noChangeArrowheads="1"/>
          </p:cNvSpPr>
          <p:nvPr>
            <p:ph type="ctrTitle"/>
          </p:nvPr>
        </p:nvSpPr>
        <p:spPr>
          <a:xfrm>
            <a:off x="35496" y="116632"/>
            <a:ext cx="8928992" cy="2554545"/>
          </a:xfrm>
        </p:spPr>
        <p:txBody>
          <a:bodyPr wrap="square">
            <a:spAutoFit/>
          </a:bodyPr>
          <a:lstStyle/>
          <a:p>
            <a:pPr algn="l"/>
            <a:r>
              <a:rPr lang="de-CH" altLang="de-DE" sz="3200" dirty="0">
                <a:solidFill>
                  <a:schemeClr val="tx1"/>
                </a:solidFill>
                <a:effectLst/>
                <a:latin typeface="Univers LT Std 47 Cn Lt" pitchFamily="34" charset="0"/>
              </a:rPr>
              <a:t>„So wie sie haben wir alle früher gelebt. Wir haben uns von unseren selbstsüchtigen Wünschen leiten lassen und getan, was unsere Triebe und Sinne verlangten. Darum waren wir wie alle anderen Menschen nach unserer ganzen Wesensart dem Strafgericht Gottes verfallen.“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582557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Kolosser-Brief 1,13</a:t>
            </a:r>
          </a:p>
        </p:txBody>
      </p:sp>
      <p:sp>
        <p:nvSpPr>
          <p:cNvPr id="7" name="Rectangle 2"/>
          <p:cNvSpPr>
            <a:spLocks noGrp="1" noChangeArrowheads="1"/>
          </p:cNvSpPr>
          <p:nvPr>
            <p:ph type="ctrTitle"/>
          </p:nvPr>
        </p:nvSpPr>
        <p:spPr>
          <a:xfrm>
            <a:off x="102828" y="116632"/>
            <a:ext cx="8429612" cy="2554545"/>
          </a:xfrm>
        </p:spPr>
        <p:txBody>
          <a:bodyPr wrap="square">
            <a:spAutoFit/>
          </a:bodyPr>
          <a:lstStyle/>
          <a:p>
            <a:pPr algn="l"/>
            <a:r>
              <a:rPr lang="de-CH" altLang="de-DE" sz="4000" dirty="0">
                <a:solidFill>
                  <a:schemeClr val="tx1"/>
                </a:solidFill>
                <a:effectLst/>
                <a:latin typeface="Univers LT Std 47 Cn Lt" pitchFamily="34" charset="0"/>
              </a:rPr>
              <a:t>„Gott hat uns aus der Gewalt der dunklen Mächte gerettet und uns unter die Herrschaft seines geliebten Sohnes gestellt.“ </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052019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116632"/>
            <a:ext cx="5760640" cy="1107996"/>
          </a:xfrm>
        </p:spPr>
        <p:txBody>
          <a:bodyPr wrap="square">
            <a:spAutoFit/>
          </a:bodyPr>
          <a:lstStyle/>
          <a:p>
            <a:pPr algn="l"/>
            <a:r>
              <a:rPr lang="de-DE" altLang="de-DE" sz="6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Emil Brunner</a:t>
            </a:r>
          </a:p>
        </p:txBody>
      </p:sp>
      <p:sp>
        <p:nvSpPr>
          <p:cNvPr id="7" name="Rectangle 2"/>
          <p:cNvSpPr>
            <a:spLocks noGrp="1" noChangeArrowheads="1"/>
          </p:cNvSpPr>
          <p:nvPr>
            <p:ph type="ctrTitle"/>
          </p:nvPr>
        </p:nvSpPr>
        <p:spPr>
          <a:xfrm>
            <a:off x="102828" y="311751"/>
            <a:ext cx="8429612" cy="2308324"/>
          </a:xfrm>
        </p:spPr>
        <p:txBody>
          <a:bodyPr wrap="square">
            <a:spAutoFit/>
          </a:bodyPr>
          <a:lstStyle/>
          <a:p>
            <a:pPr algn="l"/>
            <a:r>
              <a:rPr lang="de-CH" altLang="de-DE" sz="4800" dirty="0">
                <a:solidFill>
                  <a:schemeClr val="tx1"/>
                </a:solidFill>
                <a:effectLst/>
                <a:latin typeface="Univers LT Std 47 Cn Lt" pitchFamily="34" charset="0"/>
              </a:rPr>
              <a:t>„Die wichtigste Lehre vom Teufel ist die, dass er durch Jesus Christus besiegt wurde.“</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53132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Johannes-Evangelium 8,36</a:t>
            </a:r>
          </a:p>
        </p:txBody>
      </p:sp>
      <p:sp>
        <p:nvSpPr>
          <p:cNvPr id="7" name="Rectangle 2"/>
          <p:cNvSpPr>
            <a:spLocks noGrp="1" noChangeArrowheads="1"/>
          </p:cNvSpPr>
          <p:nvPr>
            <p:ph type="ctrTitle"/>
          </p:nvPr>
        </p:nvSpPr>
        <p:spPr>
          <a:xfrm>
            <a:off x="102828" y="476672"/>
            <a:ext cx="8429612" cy="1569660"/>
          </a:xfrm>
        </p:spPr>
        <p:txBody>
          <a:bodyPr wrap="square">
            <a:spAutoFit/>
          </a:bodyPr>
          <a:lstStyle/>
          <a:p>
            <a:pPr algn="l"/>
            <a:r>
              <a:rPr lang="de-CH" altLang="de-DE" sz="4800" dirty="0">
                <a:solidFill>
                  <a:schemeClr val="tx1"/>
                </a:solidFill>
                <a:effectLst/>
                <a:latin typeface="Univers LT Std 47 Cn Lt" pitchFamily="34" charset="0"/>
              </a:rPr>
              <a:t>„Nur wenn der Sohn euch frei macht, seid ihr wirklich frei.“</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05798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8,30-31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8152" y="44624"/>
            <a:ext cx="8938344" cy="2554545"/>
          </a:xfrm>
        </p:spPr>
        <p:txBody>
          <a:bodyPr wrap="square">
            <a:spAutoFit/>
          </a:bodyPr>
          <a:lstStyle/>
          <a:p>
            <a:pPr algn="l"/>
            <a:r>
              <a:rPr lang="de-CH" altLang="de-DE" sz="4000" dirty="0">
                <a:solidFill>
                  <a:schemeClr val="tx1"/>
                </a:solidFill>
                <a:effectLst/>
                <a:latin typeface="Univers LT Std 47 Cn Lt" pitchFamily="34" charset="0"/>
              </a:rPr>
              <a:t>In einiger Entfernung weidete eine grosse Herde Schweine. Die Dämonen baten ihn: »Wenn du uns austreibst, lass uns doch in</a:t>
            </a:r>
            <a:br>
              <a:rPr lang="de-CH" altLang="de-DE" sz="4000" dirty="0">
                <a:solidFill>
                  <a:schemeClr val="tx1"/>
                </a:solidFill>
                <a:effectLst/>
                <a:latin typeface="Univers LT Std 47 Cn Lt" pitchFamily="34" charset="0"/>
              </a:rPr>
            </a:br>
            <a:r>
              <a:rPr lang="de-CH" altLang="de-DE" sz="4000" dirty="0">
                <a:solidFill>
                  <a:schemeClr val="tx1"/>
                </a:solidFill>
                <a:effectLst/>
                <a:latin typeface="Univers LT Std 47 Cn Lt" pitchFamily="34" charset="0"/>
              </a:rPr>
              <a:t>die Schweineherde fahren!«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01311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35496" y="116632"/>
            <a:ext cx="8938344" cy="2862322"/>
          </a:xfrm>
        </p:spPr>
        <p:txBody>
          <a:bodyPr wrap="square">
            <a:spAutoFit/>
          </a:bodyPr>
          <a:lstStyle/>
          <a:p>
            <a:pPr algn="l"/>
            <a:r>
              <a:rPr lang="de-CH" altLang="de-DE" sz="3600" dirty="0">
                <a:solidFill>
                  <a:schemeClr val="tx1"/>
                </a:solidFill>
                <a:effectLst/>
                <a:latin typeface="Univers LT Std 47 Cn Lt" pitchFamily="34" charset="0"/>
              </a:rPr>
              <a:t>»Geht!«, sagte Jesus. Da verliessen die Dämonen die beiden Männer und fuhren in die Schweine.</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Und augenblicklich stürzte sich die ganze Herde den Abhang hinunter in den See, und die Tiere ertranken</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                   in den Fluten. </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51959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44624"/>
            <a:ext cx="8938344" cy="2800767"/>
          </a:xfrm>
        </p:spPr>
        <p:txBody>
          <a:bodyPr wrap="square">
            <a:spAutoFit/>
          </a:bodyPr>
          <a:lstStyle/>
          <a:p>
            <a:pPr algn="l"/>
            <a:r>
              <a:rPr lang="de-CH" altLang="de-DE" sz="4400" dirty="0">
                <a:solidFill>
                  <a:schemeClr val="tx1"/>
                </a:solidFill>
                <a:effectLst/>
                <a:latin typeface="Univers LT Std 47 Cn Lt" pitchFamily="34" charset="0"/>
              </a:rPr>
              <a:t>Die Schweinehirten rannten davon, liefen in die Stadt und berichteten alles,</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was geschehen war, auch das mit den Besessenen.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57508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Matthäus-Evangelium 8,34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52169"/>
            <a:ext cx="8938344" cy="2800767"/>
          </a:xfrm>
        </p:spPr>
        <p:txBody>
          <a:bodyPr wrap="square">
            <a:spAutoFit/>
          </a:bodyPr>
          <a:lstStyle/>
          <a:p>
            <a:pPr algn="l"/>
            <a:r>
              <a:rPr lang="de-CH" altLang="de-DE" sz="4400" dirty="0">
                <a:solidFill>
                  <a:schemeClr val="tx1"/>
                </a:solidFill>
                <a:effectLst/>
                <a:latin typeface="Univers LT Std 47 Cn Lt" pitchFamily="34" charset="0"/>
              </a:rPr>
              <a:t>Da machte sich die ganze Stadt auf den Weg; alle gingen Jesus entgegen. Als sie sahen, was geschehen war, drängten sie ihn, ihr Gebiet zu verlassen.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5644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355976" y="5517232"/>
            <a:ext cx="4176464" cy="400110"/>
          </a:xfrm>
        </p:spPr>
        <p:txBody>
          <a:bodyPr wrap="square">
            <a:spAutoFit/>
          </a:bodyPr>
          <a:lstStyle/>
          <a:p>
            <a:pPr algn="r"/>
            <a:r>
              <a:rPr lang="de-CH" altLang="de-DE" sz="2000" dirty="0">
                <a:effectLst/>
                <a:latin typeface="Univers LT Std 47 Cn Lt" pitchFamily="34" charset="0"/>
              </a:rPr>
              <a:t>Markus-Evangelium 5,19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2828" y="52169"/>
            <a:ext cx="8938344" cy="2800767"/>
          </a:xfrm>
        </p:spPr>
        <p:txBody>
          <a:bodyPr wrap="square">
            <a:spAutoFit/>
          </a:bodyPr>
          <a:lstStyle/>
          <a:p>
            <a:pPr algn="l"/>
            <a:r>
              <a:rPr lang="de-CH" altLang="de-DE" sz="4400" dirty="0">
                <a:solidFill>
                  <a:schemeClr val="tx1"/>
                </a:solidFill>
                <a:effectLst/>
                <a:latin typeface="Univers LT Std 47 Cn Lt" pitchFamily="34" charset="0"/>
              </a:rPr>
              <a:t>„Geh nach Hause zu deinen Angehörigen und berichte ihnen, was der Herr für dich getan und wie er sich über dich erbarmt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62975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23528" y="548680"/>
            <a:ext cx="8640960" cy="769441"/>
          </a:xfrm>
        </p:spPr>
        <p:txBody>
          <a:bodyPr wrap="square">
            <a:spAutoFit/>
          </a:bodyPr>
          <a:lstStyle/>
          <a:p>
            <a:pPr algn="l"/>
            <a:r>
              <a:rPr lang="de-DE" altLang="de-DE" sz="4400" dirty="0">
                <a:solidFill>
                  <a:schemeClr val="tx1"/>
                </a:solidFill>
                <a:effectLst/>
                <a:latin typeface="Univers LT Std 47 Cn Lt" pitchFamily="34" charset="0"/>
              </a:rPr>
              <a:t>I. Das bedrohte Dorf</a:t>
            </a:r>
          </a:p>
        </p:txBody>
      </p:sp>
    </p:spTree>
    <p:extLst>
      <p:ext uri="{BB962C8B-B14F-4D97-AF65-F5344CB8AC3E}">
        <p14:creationId xmlns:p14="http://schemas.microsoft.com/office/powerpoint/2010/main" val="3379662553"/>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844</Words>
  <Application>Microsoft Office PowerPoint</Application>
  <PresentationFormat>Bildschirmpräsentation (4:3)</PresentationFormat>
  <Paragraphs>100</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Designvorlage 'Berggipfel'</vt:lpstr>
      <vt:lpstr>Jesus befreit besessene Männer</vt:lpstr>
      <vt:lpstr>Als Jesus in das Gebiet der Gadarener am gegenüberliegenden Ufer kam, liefen ihm aus den Grabhöhlen zwei Besessene entgegen. Sie waren so gefährlich, dass niemand den Weg benutzen konnte, der dort vorbeiführte.</vt:lpstr>
      <vt:lpstr>»Was willst du von uns, Sohn Gottes?«, schrien sie. »Bist du gekommen, um uns schon vor der festgesetzten Zeit zu quälen?«</vt:lpstr>
      <vt:lpstr>In einiger Entfernung weidete eine grosse Herde Schweine. Die Dämonen baten ihn: »Wenn du uns austreibst, lass uns doch in die Schweineherde fahren!«</vt:lpstr>
      <vt:lpstr>»Geht!«, sagte Jesus. Da verliessen die Dämonen die beiden Männer und fuhren in die Schweine. Und augenblicklich stürzte sich die ganze Herde den Abhang hinunter in den See, und die Tiere ertranken                    in den Fluten. </vt:lpstr>
      <vt:lpstr>Die Schweinehirten rannten davon, liefen in die Stadt und berichteten alles, was geschehen war, auch das mit den Besessenen.</vt:lpstr>
      <vt:lpstr>Da machte sich die ganze Stadt auf den Weg; alle gingen Jesus entgegen. Als sie sahen, was geschehen war, drängten sie ihn, ihr Gebiet zu verlassen.</vt:lpstr>
      <vt:lpstr>„Geh nach Hause zu deinen Angehörigen und berichte ihnen, was der Herr für dich getan und wie er sich über dich erbarmt hat!“</vt:lpstr>
      <vt:lpstr>I. Das bedrohte Dorf</vt:lpstr>
      <vt:lpstr>PowerPoint-Präsentation</vt:lpstr>
      <vt:lpstr>„Als Jesus in das Gebiet der Gadarener am gegenüberliegenden Ufer kam, liefen ihm aus den Grabhöhlen zwei Besessene entgegen. Sie waren so gefährlich, dass niemand den Weg benutzen konnte, der dort vorbeiführte.“</vt:lpstr>
      <vt:lpstr>„Wenn ein böser Geist einen Menschen verlassen hat, zieht er durch öde Gegenden und sucht einen Ruheplatz, findet aber keinen. Dann sagt er sich: ‚Ich will wieder in mein Haus gehen, das ich verlassen habe.’“</vt:lpstr>
      <vt:lpstr>„Er kehrt zurück und findet das Haus sauber und aufgeräumt.“</vt:lpstr>
      <vt:lpstr>„Daraufhin geht er und holt sieben andere Geister, die noch schlimmer sind als er selbst, und sie ziehen in das Haus ein und wohnen dort. So ist dieser Mensch am Ende schlimmer dran als am Anfang.“</vt:lpstr>
      <vt:lpstr>II. Jesus hat absolute Autorität</vt:lpstr>
      <vt:lpstr>„Was willst du von uns, Sohn Gottes? Bist du gekommen, um uns schon vor der festgesetzten Zeit zu quälen?“</vt:lpstr>
      <vt:lpstr>„Gott hat auch die Engel, die sich gegen ihn vergangen hatten, nicht geschont, sondern sie in den tiefsten Abgrund geworfen. Dort liegen sie gefesselt in der Finsternis und warten auf den Tag des Gerichts.“</vt:lpstr>
      <vt:lpstr>„Was willst du von uns, Jesus von Nazaret? Bist du gekommen, um uns zugrunde zu richten? Ich weiss, wer du bist: der Heilige Gottes!“</vt:lpstr>
      <vt:lpstr>„In einiger Entfernung weidete eine grosse Herde Schweine.“</vt:lpstr>
      <vt:lpstr>„Wenn du uns austreibst, lass uns doch in die Schweineherde fahren!“</vt:lpstr>
      <vt:lpstr>„Geht!“</vt:lpstr>
      <vt:lpstr>„Da verliessen die Dämonen die beiden Männer und fuhren in die Schweine.“</vt:lpstr>
      <vt:lpstr>„Augenblicklich stürzte sich die ganze Herde den Abhang hinunter in den See, und die Tiere ertranken in den Fluten.“</vt:lpstr>
      <vt:lpstr>„Mir ist alle Macht im Himmel und auf der Erde gegeben.“</vt:lpstr>
      <vt:lpstr>„Du glaubst, dass nur  einer  Gott ist? Gut! Das glauben die bösen Geister auch - und zittern vor Angst.“</vt:lpstr>
      <vt:lpstr>„Ihr stammt von Gott, liebe Kinder, und habt den falschen Propheten siegreich widerstanden; denn der, der in euch lebt, ist grösser und stärker als der, von dem die Welt beherrscht wird.“</vt:lpstr>
      <vt:lpstr>„Der Sohn Gottes hält seine schützende Hand über den, der aus Gott geboren ist, sodass der Böse – der Teufel – ihm nicht schaden kann.“</vt:lpstr>
      <vt:lpstr>III. Bei Jesus beschützt</vt:lpstr>
      <vt:lpstr>„Als sie sahen, was geschehen war, drängten sie Jesus, ihr Gebiet zu verlassen.“</vt:lpstr>
      <vt:lpstr>„Ihr habt nach der Art dieser Welt gelebt und euch jener Geistesmacht unterworfen, die ihr Reich zwischen Himmel und Erde hat und von dort her ihre Herrschaft über diese Welt ausübt. Sie wirkt noch jetzt als Geist der Verführung in den Menschen, die sich Gott nicht unterstellen.“</vt:lpstr>
      <vt:lpstr>„So wie sie haben wir alle früher gelebt. Wir haben uns von unseren selbstsüchtigen Wünschen leiten lassen und getan, was unsere Triebe und Sinne verlangten. Darum waren wir wie alle anderen Menschen nach unserer ganzen Wesensart dem Strafgericht Gottes verfallen.“</vt:lpstr>
      <vt:lpstr>„Gott hat uns aus der Gewalt der dunklen Mächte gerettet und uns unter die Herrschaft seines geliebten Sohnes gestellt.“ </vt:lpstr>
      <vt:lpstr>Schlussgedanke</vt:lpstr>
      <vt:lpstr>„Die wichtigste Lehre vom Teufel ist die, dass er durch Jesus Christus besiegt wurde.“</vt:lpstr>
      <vt:lpstr>„Nur wenn der Sohn euch frei macht, seid ihr wirklich frei.“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Überraschende Reaktionen von Jesus - Teil 2/4 - Jesus befreit besessene Männer</dc:title>
  <dc:creator>Jürg Birnstiel</dc:creator>
  <cp:lastModifiedBy>Me</cp:lastModifiedBy>
  <cp:revision>788</cp:revision>
  <dcterms:created xsi:type="dcterms:W3CDTF">2013-11-12T15:20:47Z</dcterms:created>
  <dcterms:modified xsi:type="dcterms:W3CDTF">2018-09-17T14:34:10Z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