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6"/>
  </p:notesMasterIdLst>
  <p:handoutMasterIdLst>
    <p:handoutMasterId r:id="rId37"/>
  </p:handoutMasterIdLst>
  <p:sldIdLst>
    <p:sldId id="735" r:id="rId2"/>
    <p:sldId id="952" r:id="rId3"/>
    <p:sldId id="964" r:id="rId4"/>
    <p:sldId id="965" r:id="rId5"/>
    <p:sldId id="968" r:id="rId6"/>
    <p:sldId id="969" r:id="rId7"/>
    <p:sldId id="970" r:id="rId8"/>
    <p:sldId id="971" r:id="rId9"/>
    <p:sldId id="972" r:id="rId10"/>
    <p:sldId id="973" r:id="rId11"/>
    <p:sldId id="974" r:id="rId12"/>
    <p:sldId id="992" r:id="rId13"/>
    <p:sldId id="896" r:id="rId14"/>
    <p:sldId id="963" r:id="rId15"/>
    <p:sldId id="975" r:id="rId16"/>
    <p:sldId id="976" r:id="rId17"/>
    <p:sldId id="977" r:id="rId18"/>
    <p:sldId id="978" r:id="rId19"/>
    <p:sldId id="979" r:id="rId20"/>
    <p:sldId id="946" r:id="rId21"/>
    <p:sldId id="980" r:id="rId22"/>
    <p:sldId id="981" r:id="rId23"/>
    <p:sldId id="982" r:id="rId24"/>
    <p:sldId id="983" r:id="rId25"/>
    <p:sldId id="984" r:id="rId26"/>
    <p:sldId id="985" r:id="rId27"/>
    <p:sldId id="962" r:id="rId28"/>
    <p:sldId id="986" r:id="rId29"/>
    <p:sldId id="987" r:id="rId30"/>
    <p:sldId id="988" r:id="rId31"/>
    <p:sldId id="259" r:id="rId32"/>
    <p:sldId id="989" r:id="rId33"/>
    <p:sldId id="990" r:id="rId34"/>
    <p:sldId id="991" r:id="rId3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12" autoAdjust="0"/>
    <p:restoredTop sz="94698" autoAdjust="0"/>
  </p:normalViewPr>
  <p:slideViewPr>
    <p:cSldViewPr>
      <p:cViewPr varScale="1">
        <p:scale>
          <a:sx n="123" d="100"/>
          <a:sy n="123" d="100"/>
        </p:scale>
        <p:origin x="129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87283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94611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1709364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95070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85418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70600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96765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47221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7952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23708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28502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75057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10364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22522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2480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90784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8769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05994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38439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66849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72473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11983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68667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12685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27545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77362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40493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87400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8429" y="404664"/>
            <a:ext cx="8521645" cy="830997"/>
          </a:xfrm>
        </p:spPr>
        <p:txBody>
          <a:bodyPr wrap="square">
            <a:spAutoFit/>
          </a:bodyPr>
          <a:lstStyle/>
          <a:p>
            <a:pPr algn="l"/>
            <a:r>
              <a:rPr lang="de-CH" altLang="de-DE" sz="4800" dirty="0">
                <a:solidFill>
                  <a:schemeClr val="tx1"/>
                </a:solidFill>
                <a:effectLst/>
                <a:latin typeface="Univers LT Std 47 Cn Lt" pitchFamily="34" charset="0"/>
              </a:rPr>
              <a:t>Kirche spricht über ihre DNA</a:t>
            </a:r>
            <a:endParaRPr lang="de-DE" altLang="de-DE" sz="48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178429" y="4062146"/>
            <a:ext cx="5760640" cy="1040285"/>
          </a:xfrm>
        </p:spPr>
        <p:txBody>
          <a:bodyPr wrap="square">
            <a:spAutoFit/>
          </a:bodyPr>
          <a:lstStyle/>
          <a:p>
            <a:pPr algn="l"/>
            <a:r>
              <a:rPr lang="de-DE" altLang="de-DE" sz="2800" dirty="0">
                <a:effectLst/>
                <a:latin typeface="Univers LT Std 47 Cn Lt" pitchFamily="34" charset="0"/>
              </a:rPr>
              <a:t>Reihe:</a:t>
            </a:r>
          </a:p>
          <a:p>
            <a:pPr algn="l"/>
            <a:r>
              <a:rPr lang="de-CH" altLang="de-DE" sz="2800" dirty="0">
                <a:effectLst/>
                <a:latin typeface="Univers LT Std 47 Cn Lt" pitchFamily="34" charset="0"/>
              </a:rPr>
              <a:t>So wächst die Kirche!</a:t>
            </a:r>
            <a:r>
              <a:rPr lang="de-DE" altLang="de-DE" sz="2800" dirty="0">
                <a:effectLst/>
                <a:latin typeface="Univers LT Std 47 Cn Lt" pitchFamily="34" charset="0"/>
              </a:rPr>
              <a:t> (1/5)</a:t>
            </a:r>
          </a:p>
        </p:txBody>
      </p:sp>
      <p:sp>
        <p:nvSpPr>
          <p:cNvPr id="4" name="Rectangle 3"/>
          <p:cNvSpPr txBox="1">
            <a:spLocks noChangeArrowheads="1"/>
          </p:cNvSpPr>
          <p:nvPr/>
        </p:nvSpPr>
        <p:spPr bwMode="auto">
          <a:xfrm>
            <a:off x="2699792" y="2708920"/>
            <a:ext cx="63367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effectLst/>
                <a:latin typeface="Univers LT Std 47 Cn Lt" pitchFamily="34" charset="0"/>
              </a:rPr>
              <a:t>Matthäus-Evangelium 13,1-9 &amp; 18-23</a:t>
            </a: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212976"/>
            <a:ext cx="4176464" cy="400110"/>
          </a:xfrm>
        </p:spPr>
        <p:txBody>
          <a:bodyPr wrap="square">
            <a:spAutoFit/>
          </a:bodyPr>
          <a:lstStyle/>
          <a:p>
            <a:pPr algn="r"/>
            <a:r>
              <a:rPr lang="de-CH" altLang="de-DE" sz="2000" dirty="0">
                <a:effectLst/>
                <a:latin typeface="Univers LT Std 47 Cn Lt" pitchFamily="34" charset="0"/>
              </a:rPr>
              <a:t>Matthäus-Evangelium 13,8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260648"/>
            <a:ext cx="7632848" cy="1754326"/>
          </a:xfrm>
        </p:spPr>
        <p:txBody>
          <a:bodyPr wrap="square">
            <a:spAutoFit/>
          </a:bodyPr>
          <a:lstStyle/>
          <a:p>
            <a:pPr algn="l"/>
            <a:r>
              <a:rPr lang="de-CH" altLang="de-DE" sz="3600" dirty="0">
                <a:solidFill>
                  <a:schemeClr val="tx1"/>
                </a:solidFill>
                <a:effectLst/>
                <a:latin typeface="Univers LT Std 47 Cn Lt" pitchFamily="34" charset="0"/>
              </a:rPr>
              <a:t>„Einiges jedoch fiel auf guten Boden und brachte Frucht – zum Teil hundertfach,</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zum Teil sechzigfach, zum Teil dreissigfach.“</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56882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212976"/>
            <a:ext cx="4176464" cy="400110"/>
          </a:xfrm>
        </p:spPr>
        <p:txBody>
          <a:bodyPr wrap="square">
            <a:spAutoFit/>
          </a:bodyPr>
          <a:lstStyle/>
          <a:p>
            <a:pPr algn="r"/>
            <a:r>
              <a:rPr lang="de-CH" altLang="de-DE" sz="2000" dirty="0">
                <a:effectLst/>
                <a:latin typeface="Univers LT Std 47 Cn Lt" pitchFamily="34" charset="0"/>
              </a:rPr>
              <a:t>Matthäus-Evangelium 13,9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814645"/>
            <a:ext cx="7632848" cy="646331"/>
          </a:xfrm>
        </p:spPr>
        <p:txBody>
          <a:bodyPr wrap="square">
            <a:spAutoFit/>
          </a:bodyPr>
          <a:lstStyle/>
          <a:p>
            <a:pPr algn="l"/>
            <a:r>
              <a:rPr lang="de-CH" altLang="de-DE" sz="3600" dirty="0">
                <a:solidFill>
                  <a:schemeClr val="tx1"/>
                </a:solidFill>
                <a:effectLst/>
                <a:latin typeface="Univers LT Std 47 Cn Lt" pitchFamily="34" charset="0"/>
              </a:rPr>
              <a:t>„Wer Ohren hat, der höre!“</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578941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8429" y="404664"/>
            <a:ext cx="8521645" cy="830997"/>
          </a:xfrm>
        </p:spPr>
        <p:txBody>
          <a:bodyPr wrap="square">
            <a:spAutoFit/>
          </a:bodyPr>
          <a:lstStyle/>
          <a:p>
            <a:pPr algn="l"/>
            <a:r>
              <a:rPr lang="de-CH" altLang="de-DE" sz="4800" dirty="0">
                <a:solidFill>
                  <a:schemeClr val="tx1"/>
                </a:solidFill>
                <a:effectLst/>
                <a:latin typeface="Univers LT Std 47 Cn Lt" pitchFamily="34" charset="0"/>
              </a:rPr>
              <a:t>Kirche spricht über ihre DNA</a:t>
            </a:r>
            <a:endParaRPr lang="de-DE" altLang="de-DE" sz="48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178429" y="4062146"/>
            <a:ext cx="5760640" cy="1040285"/>
          </a:xfrm>
        </p:spPr>
        <p:txBody>
          <a:bodyPr wrap="square">
            <a:spAutoFit/>
          </a:bodyPr>
          <a:lstStyle/>
          <a:p>
            <a:pPr algn="l"/>
            <a:r>
              <a:rPr lang="de-DE" altLang="de-DE" sz="2800" dirty="0">
                <a:effectLst/>
                <a:latin typeface="Univers LT Std 47 Cn Lt" pitchFamily="34" charset="0"/>
              </a:rPr>
              <a:t>Reihe:</a:t>
            </a:r>
          </a:p>
          <a:p>
            <a:pPr algn="l"/>
            <a:r>
              <a:rPr lang="de-CH" altLang="de-DE" sz="2800" dirty="0">
                <a:effectLst/>
                <a:latin typeface="Univers LT Std 47 Cn Lt" pitchFamily="34" charset="0"/>
              </a:rPr>
              <a:t>So wächst die Kirche!</a:t>
            </a:r>
            <a:r>
              <a:rPr lang="de-DE" altLang="de-DE" sz="2800" dirty="0">
                <a:effectLst/>
                <a:latin typeface="Univers LT Std 47 Cn Lt" pitchFamily="34" charset="0"/>
              </a:rPr>
              <a:t> (1/5)</a:t>
            </a:r>
          </a:p>
        </p:txBody>
      </p:sp>
      <p:sp>
        <p:nvSpPr>
          <p:cNvPr id="4" name="Rectangle 3"/>
          <p:cNvSpPr txBox="1">
            <a:spLocks noChangeArrowheads="1"/>
          </p:cNvSpPr>
          <p:nvPr/>
        </p:nvSpPr>
        <p:spPr bwMode="auto">
          <a:xfrm>
            <a:off x="2699792" y="2708920"/>
            <a:ext cx="63367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effectLst/>
                <a:latin typeface="Univers LT Std 47 Cn Lt" pitchFamily="34" charset="0"/>
              </a:rPr>
              <a:t>Matthäus-Evangelium 13,1-9 &amp; 18-23</a:t>
            </a:r>
          </a:p>
        </p:txBody>
      </p:sp>
    </p:spTree>
    <p:extLst>
      <p:ext uri="{BB962C8B-B14F-4D97-AF65-F5344CB8AC3E}">
        <p14:creationId xmlns:p14="http://schemas.microsoft.com/office/powerpoint/2010/main" val="2344150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39552" y="908720"/>
            <a:ext cx="6264696" cy="923330"/>
          </a:xfrm>
        </p:spPr>
        <p:txBody>
          <a:bodyPr wrap="square">
            <a:spAutoFit/>
          </a:bodyPr>
          <a:lstStyle/>
          <a:p>
            <a:pPr algn="l"/>
            <a:r>
              <a:rPr lang="de-DE" altLang="de-DE" dirty="0">
                <a:solidFill>
                  <a:schemeClr val="tx1"/>
                </a:solidFill>
                <a:effectLst/>
                <a:latin typeface="Univers LT Std 47 Cn Lt" pitchFamily="34" charset="0"/>
              </a:rPr>
              <a:t>I. </a:t>
            </a:r>
            <a:r>
              <a:rPr lang="de-CH" altLang="de-DE" dirty="0">
                <a:solidFill>
                  <a:schemeClr val="tx1"/>
                </a:solidFill>
                <a:effectLst/>
                <a:latin typeface="Univers LT Std 47 Cn Lt" pitchFamily="34" charset="0"/>
              </a:rPr>
              <a:t>Gesät wird überall</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79662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501008"/>
            <a:ext cx="4176464" cy="400110"/>
          </a:xfrm>
        </p:spPr>
        <p:txBody>
          <a:bodyPr wrap="square">
            <a:spAutoFit/>
          </a:bodyPr>
          <a:lstStyle/>
          <a:p>
            <a:pPr algn="r"/>
            <a:r>
              <a:rPr lang="de-CH" altLang="de-DE" sz="2000" dirty="0">
                <a:effectLst/>
                <a:latin typeface="Univers LT Std 47 Cn Lt" pitchFamily="34" charset="0"/>
              </a:rPr>
              <a:t>Lukas-Evangelium 8,9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476672"/>
            <a:ext cx="5832648" cy="1200329"/>
          </a:xfrm>
        </p:spPr>
        <p:txBody>
          <a:bodyPr wrap="square">
            <a:spAutoFit/>
          </a:bodyPr>
          <a:lstStyle/>
          <a:p>
            <a:pPr algn="l"/>
            <a:r>
              <a:rPr lang="de-CH" altLang="de-DE" sz="3600" dirty="0">
                <a:solidFill>
                  <a:schemeClr val="tx1"/>
                </a:solidFill>
                <a:effectLst/>
                <a:latin typeface="Univers LT Std 47 Cn Lt" pitchFamily="34" charset="0"/>
              </a:rPr>
              <a:t>„Die Jünger fragten Jesus,</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was dieses Gleichnis bedeute.“</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46714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501008"/>
            <a:ext cx="4176464" cy="400110"/>
          </a:xfrm>
        </p:spPr>
        <p:txBody>
          <a:bodyPr wrap="square">
            <a:spAutoFit/>
          </a:bodyPr>
          <a:lstStyle/>
          <a:p>
            <a:pPr algn="r"/>
            <a:r>
              <a:rPr lang="de-CH" altLang="de-DE" sz="2000" dirty="0">
                <a:effectLst/>
                <a:latin typeface="Univers LT Std 47 Cn Lt" pitchFamily="34" charset="0"/>
              </a:rPr>
              <a:t>Lukas-Evangelium 8,11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753671"/>
            <a:ext cx="5832648" cy="646331"/>
          </a:xfrm>
        </p:spPr>
        <p:txBody>
          <a:bodyPr wrap="square">
            <a:spAutoFit/>
          </a:bodyPr>
          <a:lstStyle/>
          <a:p>
            <a:pPr algn="l"/>
            <a:r>
              <a:rPr lang="de-CH" altLang="de-DE" sz="3600" dirty="0">
                <a:solidFill>
                  <a:schemeClr val="tx1"/>
                </a:solidFill>
                <a:effectLst/>
                <a:latin typeface="Univers LT Std 47 Cn Lt" pitchFamily="34" charset="0"/>
              </a:rPr>
              <a:t>„Die Saat ist das Wort Gottes.“</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915921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501008"/>
            <a:ext cx="4176464" cy="400110"/>
          </a:xfrm>
        </p:spPr>
        <p:txBody>
          <a:bodyPr wrap="square">
            <a:spAutoFit/>
          </a:bodyPr>
          <a:lstStyle/>
          <a:p>
            <a:pPr algn="r"/>
            <a:r>
              <a:rPr lang="de-CH" altLang="de-DE" sz="2000" dirty="0">
                <a:effectLst/>
                <a:latin typeface="Univers LT Std 47 Cn Lt" pitchFamily="34" charset="0"/>
              </a:rPr>
              <a:t>Markus-Evangelium 1,37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753671"/>
            <a:ext cx="5832648" cy="646331"/>
          </a:xfrm>
        </p:spPr>
        <p:txBody>
          <a:bodyPr wrap="square">
            <a:spAutoFit/>
          </a:bodyPr>
          <a:lstStyle/>
          <a:p>
            <a:pPr algn="l"/>
            <a:r>
              <a:rPr lang="de-CH" altLang="de-DE" sz="3600" dirty="0">
                <a:solidFill>
                  <a:schemeClr val="tx1"/>
                </a:solidFill>
                <a:effectLst/>
                <a:latin typeface="Univers LT Std 47 Cn Lt" pitchFamily="34" charset="0"/>
              </a:rPr>
              <a:t>„Alle fragen nach dir.“</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555737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501008"/>
            <a:ext cx="4176464" cy="400110"/>
          </a:xfrm>
        </p:spPr>
        <p:txBody>
          <a:bodyPr wrap="square">
            <a:spAutoFit/>
          </a:bodyPr>
          <a:lstStyle/>
          <a:p>
            <a:pPr algn="r"/>
            <a:r>
              <a:rPr lang="de-CH" altLang="de-DE" sz="2000" dirty="0">
                <a:effectLst/>
                <a:latin typeface="Univers LT Std 47 Cn Lt" pitchFamily="34" charset="0"/>
              </a:rPr>
              <a:t>Markus-Evangelium 1,38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16632"/>
            <a:ext cx="6336704" cy="2862322"/>
          </a:xfrm>
        </p:spPr>
        <p:txBody>
          <a:bodyPr wrap="square">
            <a:spAutoFit/>
          </a:bodyPr>
          <a:lstStyle/>
          <a:p>
            <a:pPr algn="l"/>
            <a:r>
              <a:rPr lang="de-CH" altLang="de-DE" sz="3600" dirty="0">
                <a:solidFill>
                  <a:schemeClr val="tx1"/>
                </a:solidFill>
                <a:effectLst/>
                <a:latin typeface="Univers LT Std 47 Cn Lt" pitchFamily="34" charset="0"/>
              </a:rPr>
              <a:t>„Lasst uns von hier weggehen in die umliegenden Ortschaften, damit ich auch dort die Botschaft vom Reich Gottes verkünden kann; denn dazu bin ich gekommen.“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814023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51520" y="764704"/>
            <a:ext cx="8568952" cy="1200329"/>
          </a:xfrm>
        </p:spPr>
        <p:txBody>
          <a:bodyPr wrap="square">
            <a:spAutoFit/>
          </a:bodyPr>
          <a:lstStyle/>
          <a:p>
            <a:r>
              <a:rPr lang="de-CH" altLang="de-DE" sz="7200" dirty="0">
                <a:solidFill>
                  <a:schemeClr val="tx1"/>
                </a:solidFill>
                <a:effectLst/>
                <a:latin typeface="Univers LT Std 47 Cn Lt" pitchFamily="34" charset="0"/>
              </a:rPr>
              <a:t>Desoxyribonukleinsäure</a:t>
            </a:r>
            <a:endParaRPr lang="de-DE" altLang="de-DE" sz="7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492756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51520" y="764704"/>
            <a:ext cx="8568952" cy="1200329"/>
          </a:xfrm>
        </p:spPr>
        <p:txBody>
          <a:bodyPr wrap="square">
            <a:spAutoFit/>
          </a:bodyPr>
          <a:lstStyle/>
          <a:p>
            <a:r>
              <a:rPr lang="de-CH" altLang="de-DE" sz="7200" dirty="0">
                <a:solidFill>
                  <a:schemeClr val="tx1"/>
                </a:solidFill>
                <a:effectLst/>
                <a:latin typeface="Univers LT Std 47 Cn Lt" pitchFamily="34" charset="0"/>
              </a:rPr>
              <a:t>Desoxyribonukleinsäure</a:t>
            </a:r>
            <a:endParaRPr lang="de-DE" altLang="de-DE" sz="7200" dirty="0">
              <a:solidFill>
                <a:schemeClr val="tx1"/>
              </a:solidFill>
              <a:effectLst/>
              <a:latin typeface="Univers LT Std 47 Cn Lt" pitchFamily="34" charset="0"/>
            </a:endParaRPr>
          </a:p>
        </p:txBody>
      </p:sp>
      <p:sp>
        <p:nvSpPr>
          <p:cNvPr id="3" name="Rectangle 2"/>
          <p:cNvSpPr txBox="1">
            <a:spLocks noChangeArrowheads="1"/>
          </p:cNvSpPr>
          <p:nvPr/>
        </p:nvSpPr>
        <p:spPr bwMode="auto">
          <a:xfrm>
            <a:off x="267971" y="1772816"/>
            <a:ext cx="85689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de-CH" altLang="de-DE" sz="7200" kern="0" dirty="0">
                <a:solidFill>
                  <a:schemeClr val="tx1"/>
                </a:solidFill>
                <a:effectLst/>
                <a:latin typeface="Univers LT Std 47 Cn Lt" pitchFamily="34" charset="0"/>
              </a:rPr>
              <a:t>=</a:t>
            </a:r>
            <a:endParaRPr lang="de-DE" altLang="de-DE" sz="7200" kern="0" dirty="0">
              <a:solidFill>
                <a:schemeClr val="tx1"/>
              </a:solidFill>
              <a:effectLst/>
              <a:latin typeface="Univers LT Std 47 Cn Lt" pitchFamily="34" charset="0"/>
            </a:endParaRPr>
          </a:p>
        </p:txBody>
      </p:sp>
      <p:sp>
        <p:nvSpPr>
          <p:cNvPr id="4" name="Rectangle 2"/>
          <p:cNvSpPr txBox="1">
            <a:spLocks noChangeArrowheads="1"/>
          </p:cNvSpPr>
          <p:nvPr/>
        </p:nvSpPr>
        <p:spPr bwMode="auto">
          <a:xfrm>
            <a:off x="323528" y="2947336"/>
            <a:ext cx="85689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de-CH" altLang="de-DE" sz="7200" kern="0" dirty="0">
                <a:solidFill>
                  <a:schemeClr val="tx1"/>
                </a:solidFill>
                <a:effectLst/>
                <a:latin typeface="Univers LT Std 47 Cn Lt" pitchFamily="34" charset="0"/>
              </a:rPr>
              <a:t>DNA</a:t>
            </a:r>
            <a:endParaRPr lang="de-DE" altLang="de-DE" sz="7200" kern="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4685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260648"/>
            <a:ext cx="8064896" cy="1754326"/>
          </a:xfrm>
        </p:spPr>
        <p:txBody>
          <a:bodyPr wrap="square">
            <a:spAutoFit/>
          </a:bodyPr>
          <a:lstStyle/>
          <a:p>
            <a:pPr algn="l"/>
            <a:r>
              <a:rPr lang="de-CH" altLang="de-DE" sz="3600" dirty="0">
                <a:solidFill>
                  <a:schemeClr val="tx1"/>
                </a:solidFill>
                <a:effectLst/>
                <a:latin typeface="Univers LT Std 47 Cn Lt" pitchFamily="34" charset="0"/>
              </a:rPr>
              <a:t>„Wir wollen unsere Herzen öffnen, um unseren </a:t>
            </a:r>
            <a:r>
              <a:rPr lang="de-CH" altLang="de-DE" sz="3600" dirty="0" err="1">
                <a:solidFill>
                  <a:schemeClr val="tx1"/>
                </a:solidFill>
                <a:effectLst/>
                <a:latin typeface="Univers LT Std 47 Cn Lt" pitchFamily="34" charset="0"/>
              </a:rPr>
              <a:t>evangelistischen</a:t>
            </a:r>
            <a:r>
              <a:rPr lang="de-CH" altLang="de-DE" sz="3600" dirty="0">
                <a:solidFill>
                  <a:schemeClr val="tx1"/>
                </a:solidFill>
                <a:effectLst/>
                <a:latin typeface="Univers LT Std 47 Cn Lt" pitchFamily="34" charset="0"/>
              </a:rPr>
              <a:t> Auftrag leidenschaftlicher zu konkretisieren.“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611219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95536" y="836712"/>
            <a:ext cx="8208912" cy="923330"/>
          </a:xfrm>
        </p:spPr>
        <p:txBody>
          <a:bodyPr wrap="square">
            <a:spAutoFit/>
          </a:bodyPr>
          <a:lstStyle/>
          <a:p>
            <a:pPr algn="l"/>
            <a:r>
              <a:rPr lang="de-DE" altLang="de-DE" dirty="0">
                <a:solidFill>
                  <a:schemeClr val="tx1"/>
                </a:solidFill>
                <a:effectLst/>
                <a:latin typeface="Univers LT Std 47 Cn Lt" pitchFamily="34" charset="0"/>
              </a:rPr>
              <a:t>II. </a:t>
            </a:r>
            <a:r>
              <a:rPr lang="de-CH" altLang="de-DE" dirty="0">
                <a:solidFill>
                  <a:schemeClr val="tx1"/>
                </a:solidFill>
                <a:effectLst/>
                <a:latin typeface="Univers LT Std 47 Cn Lt" pitchFamily="34" charset="0"/>
              </a:rPr>
              <a:t>Das Saatgut muss richtig sein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1621368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388930"/>
            <a:ext cx="4176464" cy="400110"/>
          </a:xfrm>
        </p:spPr>
        <p:txBody>
          <a:bodyPr wrap="square">
            <a:spAutoFit/>
          </a:bodyPr>
          <a:lstStyle/>
          <a:p>
            <a:pPr algn="r"/>
            <a:r>
              <a:rPr lang="de-CH" altLang="de-DE" sz="2000" dirty="0">
                <a:effectLst/>
                <a:latin typeface="Univers LT Std 47 Cn Lt" pitchFamily="34" charset="0"/>
              </a:rPr>
              <a:t>1.Korinther-Brief 15,3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260648"/>
            <a:ext cx="6768752" cy="1754326"/>
          </a:xfrm>
        </p:spPr>
        <p:txBody>
          <a:bodyPr wrap="square">
            <a:spAutoFit/>
          </a:bodyPr>
          <a:lstStyle/>
          <a:p>
            <a:pPr algn="l"/>
            <a:r>
              <a:rPr lang="de-CH" altLang="de-DE" sz="3600" dirty="0">
                <a:solidFill>
                  <a:schemeClr val="tx1"/>
                </a:solidFill>
                <a:effectLst/>
                <a:latin typeface="Univers LT Std 47 Cn Lt" pitchFamily="34" charset="0"/>
              </a:rPr>
              <a:t>„Christus ist – in Übereinstimmung mit den Aussagen der Schrift – für unsere Sünden gestorben.“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122618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388930"/>
            <a:ext cx="4176464" cy="400110"/>
          </a:xfrm>
        </p:spPr>
        <p:txBody>
          <a:bodyPr wrap="square">
            <a:spAutoFit/>
          </a:bodyPr>
          <a:lstStyle/>
          <a:p>
            <a:pPr algn="r"/>
            <a:r>
              <a:rPr lang="de-CH" altLang="de-DE" sz="2000" dirty="0">
                <a:effectLst/>
                <a:latin typeface="Univers LT Std 47 Cn Lt" pitchFamily="34" charset="0"/>
              </a:rPr>
              <a:t>1.Korinther-Brief 15,4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88640"/>
            <a:ext cx="6480720" cy="2308324"/>
          </a:xfrm>
        </p:spPr>
        <p:txBody>
          <a:bodyPr wrap="square">
            <a:spAutoFit/>
          </a:bodyPr>
          <a:lstStyle/>
          <a:p>
            <a:pPr algn="l"/>
            <a:r>
              <a:rPr lang="de-CH" altLang="de-DE" sz="3600" dirty="0">
                <a:solidFill>
                  <a:schemeClr val="tx1"/>
                </a:solidFill>
                <a:effectLst/>
                <a:latin typeface="Univers LT Std 47 Cn Lt" pitchFamily="34" charset="0"/>
              </a:rPr>
              <a:t>„Jesus wurde begraben, und drei Tage danach hat Gott ihn von den Toten auferweckt – auch das in Übereinstimmung mit der Schrift.“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946413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388930"/>
            <a:ext cx="4176464" cy="400110"/>
          </a:xfrm>
        </p:spPr>
        <p:txBody>
          <a:bodyPr wrap="square">
            <a:spAutoFit/>
          </a:bodyPr>
          <a:lstStyle/>
          <a:p>
            <a:pPr algn="r"/>
            <a:r>
              <a:rPr lang="de-CH" altLang="de-DE" sz="2000" dirty="0">
                <a:effectLst/>
                <a:latin typeface="Univers LT Std 47 Cn Lt" pitchFamily="34" charset="0"/>
              </a:rPr>
              <a:t>1.Korinther-Brief 15,5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465639"/>
            <a:ext cx="6480720" cy="1754326"/>
          </a:xfrm>
        </p:spPr>
        <p:txBody>
          <a:bodyPr wrap="square">
            <a:spAutoFit/>
          </a:bodyPr>
          <a:lstStyle/>
          <a:p>
            <a:pPr algn="l"/>
            <a:r>
              <a:rPr lang="de-CH" altLang="de-DE" sz="3600" dirty="0">
                <a:solidFill>
                  <a:schemeClr val="tx1"/>
                </a:solidFill>
                <a:effectLst/>
                <a:latin typeface="Univers LT Std 47 Cn Lt" pitchFamily="34" charset="0"/>
              </a:rPr>
              <a:t>„Als der Auferstandene hat er sich zunächst Petrus gezeigt und dann dem ganzen Kreis der Zwölf.“</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651194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388930"/>
            <a:ext cx="4176464" cy="400110"/>
          </a:xfrm>
        </p:spPr>
        <p:txBody>
          <a:bodyPr wrap="square">
            <a:spAutoFit/>
          </a:bodyPr>
          <a:lstStyle/>
          <a:p>
            <a:pPr algn="r"/>
            <a:r>
              <a:rPr lang="de-CH" altLang="de-DE" sz="2000" dirty="0">
                <a:effectLst/>
                <a:latin typeface="Univers LT Std 47 Cn Lt" pitchFamily="34" charset="0"/>
              </a:rPr>
              <a:t>1.Petrus-Brief 1,23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344816" cy="2862322"/>
          </a:xfrm>
        </p:spPr>
        <p:txBody>
          <a:bodyPr wrap="square">
            <a:spAutoFit/>
          </a:bodyPr>
          <a:lstStyle/>
          <a:p>
            <a:pPr algn="l"/>
            <a:r>
              <a:rPr lang="de-CH" altLang="de-DE" sz="3600" dirty="0">
                <a:solidFill>
                  <a:schemeClr val="tx1"/>
                </a:solidFill>
                <a:effectLst/>
                <a:latin typeface="Univers LT Std 47 Cn Lt" pitchFamily="34" charset="0"/>
              </a:rPr>
              <a:t>„Ihr seid von neuem geboren, und dieses neue Leben hat seinen Ursprung nicht in einem vergänglichen Samen, sondern in einem unvergänglichen, in dem lebendigen Wort Gottes, das für immer Bestand hat.“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347007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388930"/>
            <a:ext cx="4176464" cy="400110"/>
          </a:xfrm>
        </p:spPr>
        <p:txBody>
          <a:bodyPr wrap="square">
            <a:spAutoFit/>
          </a:bodyPr>
          <a:lstStyle/>
          <a:p>
            <a:pPr algn="r"/>
            <a:r>
              <a:rPr lang="de-CH" altLang="de-DE" sz="2000" dirty="0">
                <a:effectLst/>
                <a:latin typeface="Univers LT Std 47 Cn Lt" pitchFamily="34" charset="0"/>
              </a:rPr>
              <a:t>1.Petrus-Brief 1,24-25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38746"/>
            <a:ext cx="8280920" cy="3416320"/>
          </a:xfrm>
        </p:spPr>
        <p:txBody>
          <a:bodyPr wrap="square">
            <a:spAutoFit/>
          </a:bodyPr>
          <a:lstStyle/>
          <a:p>
            <a:pPr algn="l"/>
            <a:r>
              <a:rPr lang="de-CH" altLang="de-DE" sz="3600" dirty="0">
                <a:solidFill>
                  <a:schemeClr val="tx1"/>
                </a:solidFill>
                <a:effectLst/>
                <a:latin typeface="Univers LT Std 47 Cn Lt" pitchFamily="34" charset="0"/>
              </a:rPr>
              <a:t>„Genau das bestätigt die Schrift, wenn sie sagt: ‚Alles menschliche Leben gleicht dem Gras, und all seiner Herrlichkeit ergeht es wie einer Blume auf dem Feld. Das Gras verdorrt, und die Blume verwelkt, aber das Wort des Herrn hat für immer und ewig Bestand.‘“</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000301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388930"/>
            <a:ext cx="4176464" cy="400110"/>
          </a:xfrm>
        </p:spPr>
        <p:txBody>
          <a:bodyPr wrap="square">
            <a:spAutoFit/>
          </a:bodyPr>
          <a:lstStyle/>
          <a:p>
            <a:pPr algn="r"/>
            <a:r>
              <a:rPr lang="de-CH" altLang="de-DE" sz="2000" dirty="0">
                <a:effectLst/>
                <a:latin typeface="Univers LT Std 47 Cn Lt" pitchFamily="34" charset="0"/>
              </a:rPr>
              <a:t>1.Petrus-Brief 1,25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76672"/>
            <a:ext cx="8280920" cy="1200329"/>
          </a:xfrm>
        </p:spPr>
        <p:txBody>
          <a:bodyPr wrap="square">
            <a:spAutoFit/>
          </a:bodyPr>
          <a:lstStyle/>
          <a:p>
            <a:pPr algn="l"/>
            <a:r>
              <a:rPr lang="de-CH" altLang="de-DE" sz="3600" dirty="0">
                <a:solidFill>
                  <a:schemeClr val="tx1"/>
                </a:solidFill>
                <a:effectLst/>
                <a:latin typeface="Univers LT Std 47 Cn Lt" pitchFamily="34" charset="0"/>
              </a:rPr>
              <a:t>„Dieses Wort ist nichts anderes als das Evangelium, das euch verkündet wurde.“</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000372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836712"/>
            <a:ext cx="8568952" cy="923330"/>
          </a:xfrm>
        </p:spPr>
        <p:txBody>
          <a:bodyPr wrap="square">
            <a:spAutoFit/>
          </a:bodyPr>
          <a:lstStyle/>
          <a:p>
            <a:pPr algn="l"/>
            <a:r>
              <a:rPr lang="de-DE" altLang="de-DE" dirty="0">
                <a:solidFill>
                  <a:schemeClr val="tx1"/>
                </a:solidFill>
                <a:effectLst/>
                <a:latin typeface="Univers LT Std 47 Cn Lt" pitchFamily="34" charset="0"/>
              </a:rPr>
              <a:t>III. </a:t>
            </a:r>
            <a:r>
              <a:rPr lang="de-CH" altLang="de-DE" dirty="0">
                <a:solidFill>
                  <a:schemeClr val="tx1"/>
                </a:solidFill>
                <a:effectLst/>
                <a:latin typeface="Univers LT Std 47 Cn Lt" pitchFamily="34" charset="0"/>
              </a:rPr>
              <a:t>Säe, säen und nochmals säen!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388930"/>
            <a:ext cx="4176464" cy="400110"/>
          </a:xfrm>
        </p:spPr>
        <p:txBody>
          <a:bodyPr wrap="square">
            <a:spAutoFit/>
          </a:bodyPr>
          <a:lstStyle/>
          <a:p>
            <a:pPr algn="r"/>
            <a:r>
              <a:rPr lang="de-CH" altLang="de-DE" sz="2000" dirty="0">
                <a:effectLst/>
                <a:latin typeface="Univers LT Std 47 Cn Lt" pitchFamily="34" charset="0"/>
              </a:rPr>
              <a:t>Matthäus-Evangelium 28,19-20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46495"/>
            <a:ext cx="7344816" cy="3416320"/>
          </a:xfrm>
        </p:spPr>
        <p:txBody>
          <a:bodyPr wrap="square">
            <a:spAutoFit/>
          </a:bodyPr>
          <a:lstStyle/>
          <a:p>
            <a:pPr algn="l"/>
            <a:r>
              <a:rPr lang="de-CH" altLang="de-DE" sz="3600" dirty="0">
                <a:solidFill>
                  <a:schemeClr val="tx1"/>
                </a:solidFill>
                <a:effectLst/>
                <a:latin typeface="Univers LT Std 47 Cn Lt" pitchFamily="34" charset="0"/>
              </a:rPr>
              <a:t>„Geht zu allen Völkern und macht die Menschen zu meinen Jüngern; tauft sie auf den Namen des Vaters, des Sohnes und des Heiligen Geistes und lehrt sie, alles zu befolgen, was ich euch geboten habe.“</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974667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388930"/>
            <a:ext cx="4176464" cy="400110"/>
          </a:xfrm>
        </p:spPr>
        <p:txBody>
          <a:bodyPr wrap="square">
            <a:spAutoFit/>
          </a:bodyPr>
          <a:lstStyle/>
          <a:p>
            <a:pPr algn="r"/>
            <a:r>
              <a:rPr lang="de-CH" altLang="de-DE" sz="2000" dirty="0">
                <a:effectLst/>
                <a:latin typeface="Univers LT Std 47 Cn Lt" pitchFamily="34" charset="0"/>
              </a:rPr>
              <a:t>Römer-Brief 10,14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424936" cy="2862322"/>
          </a:xfrm>
        </p:spPr>
        <p:txBody>
          <a:bodyPr wrap="square">
            <a:spAutoFit/>
          </a:bodyPr>
          <a:lstStyle/>
          <a:p>
            <a:pPr algn="l"/>
            <a:r>
              <a:rPr lang="de-CH" altLang="de-DE" sz="3600" dirty="0">
                <a:solidFill>
                  <a:schemeClr val="tx1"/>
                </a:solidFill>
                <a:effectLst/>
                <a:latin typeface="Univers LT Std 47 Cn Lt" pitchFamily="34" charset="0"/>
              </a:rPr>
              <a:t>„Es </a:t>
            </a:r>
            <a:r>
              <a:rPr lang="de-CH" altLang="de-DE" sz="3600">
                <a:solidFill>
                  <a:schemeClr val="tx1"/>
                </a:solidFill>
                <a:effectLst/>
                <a:latin typeface="Univers LT Std 47 Cn Lt" pitchFamily="34" charset="0"/>
              </a:rPr>
              <a:t>ist doch </a:t>
            </a:r>
            <a:r>
              <a:rPr lang="de-CH" altLang="de-DE" sz="3600" dirty="0">
                <a:solidFill>
                  <a:schemeClr val="tx1"/>
                </a:solidFill>
                <a:effectLst/>
                <a:latin typeface="Univers LT Std 47 Cn Lt" pitchFamily="34" charset="0"/>
              </a:rPr>
              <a:t>so: Den Herrn anrufen kann man nur, wenn man an ihn glaubt. An ihn glauben kann man nur, wenn man von ihm gehört hat. Von ihm hören kann man nur, wenn jemand da ist, der die Botschaft von ihm verkündet.“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63783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2924944"/>
            <a:ext cx="4176464" cy="769441"/>
          </a:xfrm>
        </p:spPr>
        <p:txBody>
          <a:bodyPr wrap="square">
            <a:spAutoFit/>
          </a:bodyPr>
          <a:lstStyle/>
          <a:p>
            <a:pPr algn="r"/>
            <a:r>
              <a:rPr lang="de-CH" altLang="de-DE" sz="2000" dirty="0">
                <a:effectLst/>
                <a:latin typeface="Univers LT Std 47 Cn Lt" pitchFamily="34" charset="0"/>
              </a:rPr>
              <a:t>Vision</a:t>
            </a:r>
          </a:p>
          <a:p>
            <a:pPr algn="r"/>
            <a:r>
              <a:rPr lang="de-CH" altLang="de-DE" sz="2000" dirty="0">
                <a:effectLst/>
                <a:latin typeface="Univers LT Std 47 Cn Lt" pitchFamily="34" charset="0"/>
              </a:rPr>
              <a:t>Kirche im Volkshaus</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620688"/>
            <a:ext cx="8352928" cy="1200329"/>
          </a:xfrm>
        </p:spPr>
        <p:txBody>
          <a:bodyPr wrap="square">
            <a:spAutoFit/>
          </a:bodyPr>
          <a:lstStyle/>
          <a:p>
            <a:pPr algn="l"/>
            <a:r>
              <a:rPr lang="de-CH" altLang="de-DE" sz="3600" dirty="0">
                <a:solidFill>
                  <a:schemeClr val="tx1"/>
                </a:solidFill>
                <a:effectLst/>
                <a:latin typeface="Univers LT Std 47 Cn Lt" pitchFamily="34" charset="0"/>
              </a:rPr>
              <a:t>„Wir wollen mit Menschen wachsen,</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die durch Begegnungen mit uns zu Jesus finden.“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915590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388930"/>
            <a:ext cx="4176464" cy="400110"/>
          </a:xfrm>
        </p:spPr>
        <p:txBody>
          <a:bodyPr wrap="square">
            <a:spAutoFit/>
          </a:bodyPr>
          <a:lstStyle/>
          <a:p>
            <a:pPr algn="r"/>
            <a:r>
              <a:rPr lang="de-CH" altLang="de-DE" sz="2000" dirty="0">
                <a:effectLst/>
                <a:latin typeface="Univers LT Std 47 Cn Lt" pitchFamily="34" charset="0"/>
              </a:rPr>
              <a:t>Römer-Brief 10,17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404664"/>
            <a:ext cx="6048672" cy="1754326"/>
          </a:xfrm>
        </p:spPr>
        <p:txBody>
          <a:bodyPr wrap="square">
            <a:spAutoFit/>
          </a:bodyPr>
          <a:lstStyle/>
          <a:p>
            <a:pPr algn="l"/>
            <a:r>
              <a:rPr lang="de-CH" altLang="de-DE" sz="3600" dirty="0">
                <a:solidFill>
                  <a:schemeClr val="tx1"/>
                </a:solidFill>
                <a:effectLst/>
                <a:latin typeface="Univers LT Std 47 Cn Lt" pitchFamily="34" charset="0"/>
              </a:rPr>
              <a:t>„Wie wir gesehen haben, setzt der Glaube das Hören der Botschaft von Christus voraus.“</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610803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23528" y="836712"/>
            <a:ext cx="5760640" cy="1107996"/>
          </a:xfrm>
        </p:spPr>
        <p:txBody>
          <a:bodyPr wrap="square">
            <a:spAutoFit/>
          </a:bodyPr>
          <a:lstStyle/>
          <a:p>
            <a:pPr algn="l"/>
            <a:r>
              <a:rPr lang="de-DE" altLang="de-DE" sz="6600" dirty="0">
                <a:solidFill>
                  <a:schemeClr val="tx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388930"/>
            <a:ext cx="4176464" cy="400110"/>
          </a:xfrm>
        </p:spPr>
        <p:txBody>
          <a:bodyPr wrap="square">
            <a:spAutoFit/>
          </a:bodyPr>
          <a:lstStyle/>
          <a:p>
            <a:pPr algn="r"/>
            <a:r>
              <a:rPr lang="de-CH" altLang="de-DE" sz="2000" dirty="0">
                <a:effectLst/>
                <a:latin typeface="Univers LT Std 47 Cn Lt" pitchFamily="34" charset="0"/>
              </a:rPr>
              <a:t>Epheser-Brief 2,19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424936" cy="2862322"/>
          </a:xfrm>
        </p:spPr>
        <p:txBody>
          <a:bodyPr wrap="square">
            <a:spAutoFit/>
          </a:bodyPr>
          <a:lstStyle/>
          <a:p>
            <a:pPr algn="l"/>
            <a:r>
              <a:rPr lang="de-CH" altLang="de-DE" sz="3600" dirty="0">
                <a:solidFill>
                  <a:schemeClr val="tx1"/>
                </a:solidFill>
                <a:effectLst/>
                <a:latin typeface="Univers LT Std 47 Cn Lt" pitchFamily="34" charset="0"/>
              </a:rPr>
              <a:t>„Ihr seid jetzt also nicht länger Fremde ohne Bürgerrecht, sondern seid – zusammen mit allen anderen, die zu seinem heiligem Volk gehören – Bürger des Himmels; ihr gehört zu Gottes Haus, zu Gottes Familie.“</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53035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388930"/>
            <a:ext cx="4176464" cy="400110"/>
          </a:xfrm>
        </p:spPr>
        <p:txBody>
          <a:bodyPr wrap="square">
            <a:spAutoFit/>
          </a:bodyPr>
          <a:lstStyle/>
          <a:p>
            <a:pPr algn="r"/>
            <a:r>
              <a:rPr lang="de-CH" altLang="de-DE" sz="2000" dirty="0">
                <a:effectLst/>
                <a:latin typeface="Univers LT Std 47 Cn Lt" pitchFamily="34" charset="0"/>
              </a:rPr>
              <a:t>Epheser-Brief 2,20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65639"/>
            <a:ext cx="8424936" cy="2308324"/>
          </a:xfrm>
        </p:spPr>
        <p:txBody>
          <a:bodyPr wrap="square">
            <a:spAutoFit/>
          </a:bodyPr>
          <a:lstStyle/>
          <a:p>
            <a:pPr algn="l"/>
            <a:r>
              <a:rPr lang="de-CH" altLang="de-DE" sz="3600" dirty="0">
                <a:solidFill>
                  <a:schemeClr val="tx1"/>
                </a:solidFill>
                <a:effectLst/>
                <a:latin typeface="Univers LT Std 47 Cn Lt" pitchFamily="34" charset="0"/>
              </a:rPr>
              <a:t>„Das Fundament des Hauses, in das ihr eingefügt seid, sind die Apostel und Propheten, und der Eckstein dieses Gebäudes ist Jesus Christus selbst.“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251770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388930"/>
            <a:ext cx="4176464" cy="400110"/>
          </a:xfrm>
        </p:spPr>
        <p:txBody>
          <a:bodyPr wrap="square">
            <a:spAutoFit/>
          </a:bodyPr>
          <a:lstStyle/>
          <a:p>
            <a:pPr algn="r"/>
            <a:r>
              <a:rPr lang="de-CH" altLang="de-DE" sz="2000" dirty="0">
                <a:effectLst/>
                <a:latin typeface="Univers LT Std 47 Cn Lt" pitchFamily="34" charset="0"/>
              </a:rPr>
              <a:t>Römer-Brief 1,16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352928" cy="2862322"/>
          </a:xfrm>
        </p:spPr>
        <p:txBody>
          <a:bodyPr wrap="square">
            <a:spAutoFit/>
          </a:bodyPr>
          <a:lstStyle/>
          <a:p>
            <a:pPr algn="l"/>
            <a:r>
              <a:rPr lang="de-CH" altLang="de-DE" sz="3600" dirty="0">
                <a:solidFill>
                  <a:schemeClr val="tx1"/>
                </a:solidFill>
                <a:effectLst/>
                <a:latin typeface="Univers LT Std 47 Cn Lt" pitchFamily="34" charset="0"/>
              </a:rPr>
              <a:t>„Zu dieser Botschaft bekenne ich mich offen und ohne mich zu schämen, denn das Evangelium ist die Kraft Gottes, die jedem, der glaubt, Rettung bringt. Das gilt zunächst für die Juden, es gilt aber auch für jeden anderen Menschen.“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658202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640"/>
            <a:ext cx="4968552" cy="4875839"/>
          </a:xfrm>
          <a:prstGeom prst="rect">
            <a:avLst/>
          </a:prstGeom>
        </p:spPr>
      </p:pic>
    </p:spTree>
    <p:extLst>
      <p:ext uri="{BB962C8B-B14F-4D97-AF65-F5344CB8AC3E}">
        <p14:creationId xmlns:p14="http://schemas.microsoft.com/office/powerpoint/2010/main" val="542442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212976"/>
            <a:ext cx="4176464" cy="400110"/>
          </a:xfrm>
        </p:spPr>
        <p:txBody>
          <a:bodyPr wrap="square">
            <a:spAutoFit/>
          </a:bodyPr>
          <a:lstStyle/>
          <a:p>
            <a:pPr algn="r"/>
            <a:r>
              <a:rPr lang="de-CH" altLang="de-DE" sz="2000" dirty="0">
                <a:effectLst/>
                <a:latin typeface="Univers LT Std 47 Cn Lt" pitchFamily="34" charset="0"/>
              </a:rPr>
              <a:t>Matthäus-Evangelium 13,2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7776864" cy="2308324"/>
          </a:xfrm>
        </p:spPr>
        <p:txBody>
          <a:bodyPr wrap="square">
            <a:spAutoFit/>
          </a:bodyPr>
          <a:lstStyle/>
          <a:p>
            <a:pPr algn="l"/>
            <a:r>
              <a:rPr lang="de-CH" altLang="de-DE" sz="3600" dirty="0">
                <a:solidFill>
                  <a:schemeClr val="tx1"/>
                </a:solidFill>
                <a:effectLst/>
                <a:latin typeface="Univers LT Std 47 Cn Lt" pitchFamily="34" charset="0"/>
              </a:rPr>
              <a:t>„Doch die Menschenmenge, die sich um Jesus versammelte, wurde so gross, dass</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er sich in ein Boot setzte; so konnte er zu</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der ganzen Menge reden, die am Ufer stand.“</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8540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212976"/>
            <a:ext cx="4176464" cy="400110"/>
          </a:xfrm>
        </p:spPr>
        <p:txBody>
          <a:bodyPr wrap="square">
            <a:spAutoFit/>
          </a:bodyPr>
          <a:lstStyle/>
          <a:p>
            <a:pPr algn="r"/>
            <a:r>
              <a:rPr lang="de-CH" altLang="de-DE" sz="2000" dirty="0">
                <a:effectLst/>
                <a:latin typeface="Univers LT Std 47 Cn Lt" pitchFamily="34" charset="0"/>
              </a:rPr>
              <a:t>Matthäus-Evangelium 13,3-4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6696744" cy="2308324"/>
          </a:xfrm>
        </p:spPr>
        <p:txBody>
          <a:bodyPr wrap="square">
            <a:spAutoFit/>
          </a:bodyPr>
          <a:lstStyle/>
          <a:p>
            <a:pPr algn="l"/>
            <a:r>
              <a:rPr lang="de-CH" altLang="de-DE" sz="3600" dirty="0">
                <a:solidFill>
                  <a:schemeClr val="tx1"/>
                </a:solidFill>
                <a:effectLst/>
                <a:latin typeface="Univers LT Std 47 Cn Lt" pitchFamily="34" charset="0"/>
              </a:rPr>
              <a:t>„Hört zu! Ein Bauer ging aufs Feld, um zu säen. Beim Ausstreuen der Saat fiel einiges auf den Weg. Da kamen die Vögel und pickten es auf.“</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24101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212976"/>
            <a:ext cx="4176464" cy="400110"/>
          </a:xfrm>
        </p:spPr>
        <p:txBody>
          <a:bodyPr wrap="square">
            <a:spAutoFit/>
          </a:bodyPr>
          <a:lstStyle/>
          <a:p>
            <a:pPr algn="r"/>
            <a:r>
              <a:rPr lang="de-CH" altLang="de-DE" sz="2000" dirty="0">
                <a:effectLst/>
                <a:latin typeface="Univers LT Std 47 Cn Lt" pitchFamily="34" charset="0"/>
              </a:rPr>
              <a:t>Matthäus-Evangelium 13,5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7128792" cy="2308324"/>
          </a:xfrm>
        </p:spPr>
        <p:txBody>
          <a:bodyPr wrap="square">
            <a:spAutoFit/>
          </a:bodyPr>
          <a:lstStyle/>
          <a:p>
            <a:pPr algn="l"/>
            <a:r>
              <a:rPr lang="de-CH" altLang="de-DE" sz="3600" dirty="0">
                <a:solidFill>
                  <a:schemeClr val="tx1"/>
                </a:solidFill>
                <a:effectLst/>
                <a:latin typeface="Univers LT Std 47 Cn Lt" pitchFamily="34" charset="0"/>
              </a:rPr>
              <a:t>„Einiges fiel auf felsigen Boden, der nur von einer dünnen Erdschicht bedeckt war. Weil die Saat dort so wenig Erde hatte, ging sie rasch auf.“</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98691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212976"/>
            <a:ext cx="4176464" cy="400110"/>
          </a:xfrm>
        </p:spPr>
        <p:txBody>
          <a:bodyPr wrap="square">
            <a:spAutoFit/>
          </a:bodyPr>
          <a:lstStyle/>
          <a:p>
            <a:pPr algn="r"/>
            <a:r>
              <a:rPr lang="de-CH" altLang="de-DE" sz="2000" dirty="0">
                <a:effectLst/>
                <a:latin typeface="Univers LT Std 47 Cn Lt" pitchFamily="34" charset="0"/>
              </a:rPr>
              <a:t>Matthäus-Evangelium 13,6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6984776" cy="2308324"/>
          </a:xfrm>
        </p:spPr>
        <p:txBody>
          <a:bodyPr wrap="square">
            <a:spAutoFit/>
          </a:bodyPr>
          <a:lstStyle/>
          <a:p>
            <a:pPr algn="l"/>
            <a:r>
              <a:rPr lang="de-CH" altLang="de-DE" sz="3600" dirty="0">
                <a:solidFill>
                  <a:schemeClr val="tx1"/>
                </a:solidFill>
                <a:effectLst/>
                <a:latin typeface="Univers LT Std 47 Cn Lt" pitchFamily="34" charset="0"/>
              </a:rPr>
              <a:t>„Als dann aber die Sonne höher stieg, wurden die jungen Pflanzen versengt, und weil sie keine kräftigen Wurzeln hatten, verdorrten sie.“</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830209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212976"/>
            <a:ext cx="4176464" cy="400110"/>
          </a:xfrm>
        </p:spPr>
        <p:txBody>
          <a:bodyPr wrap="square">
            <a:spAutoFit/>
          </a:bodyPr>
          <a:lstStyle/>
          <a:p>
            <a:pPr algn="r"/>
            <a:r>
              <a:rPr lang="de-CH" altLang="de-DE" sz="2000" dirty="0">
                <a:effectLst/>
                <a:latin typeface="Univers LT Std 47 Cn Lt" pitchFamily="34" charset="0"/>
              </a:rPr>
              <a:t>Matthäus-Evangelium 13,7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332656"/>
            <a:ext cx="6192688" cy="1754326"/>
          </a:xfrm>
        </p:spPr>
        <p:txBody>
          <a:bodyPr wrap="square">
            <a:spAutoFit/>
          </a:bodyPr>
          <a:lstStyle/>
          <a:p>
            <a:pPr algn="l"/>
            <a:r>
              <a:rPr lang="de-CH" altLang="de-DE" sz="3600" dirty="0">
                <a:solidFill>
                  <a:schemeClr val="tx1"/>
                </a:solidFill>
                <a:effectLst/>
                <a:latin typeface="Univers LT Std 47 Cn Lt" pitchFamily="34" charset="0"/>
              </a:rPr>
              <a:t>„Einiges fiel ins Dornengestrüpp, und die Dornbüsche überwucherten und erstickten die Saat.“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974376500"/>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752</Words>
  <Application>Microsoft Office PowerPoint</Application>
  <PresentationFormat>Bildschirmpräsentation (4:3)</PresentationFormat>
  <Paragraphs>100</Paragraphs>
  <Slides>34</Slides>
  <Notes>34</Notes>
  <HiddenSlides>0</HiddenSlides>
  <MMClips>0</MMClips>
  <ScaleCrop>false</ScaleCrop>
  <HeadingPairs>
    <vt:vector size="4" baseType="variant">
      <vt:variant>
        <vt:lpstr>Design</vt:lpstr>
      </vt:variant>
      <vt:variant>
        <vt:i4>1</vt:i4>
      </vt:variant>
      <vt:variant>
        <vt:lpstr>Folientitel</vt:lpstr>
      </vt:variant>
      <vt:variant>
        <vt:i4>34</vt:i4>
      </vt:variant>
    </vt:vector>
  </HeadingPairs>
  <TitlesOfParts>
    <vt:vector size="35" baseType="lpstr">
      <vt:lpstr>Designvorlage 'Berggipfel'</vt:lpstr>
      <vt:lpstr>Kirche spricht über ihre DNA</vt:lpstr>
      <vt:lpstr>„Wir wollen unsere Herzen öffnen, um unseren evangelistischen Auftrag leidenschaftlicher zu konkretisieren.“</vt:lpstr>
      <vt:lpstr>„Wir wollen mit Menschen wachsen, die durch Begegnungen mit uns zu Jesus finden.“</vt:lpstr>
      <vt:lpstr>PowerPoint-Präsentation</vt:lpstr>
      <vt:lpstr>„Doch die Menschenmenge, die sich um Jesus versammelte, wurde so gross, dass er sich in ein Boot setzte; so konnte er zu der ganzen Menge reden, die am Ufer stand.“</vt:lpstr>
      <vt:lpstr>„Hört zu! Ein Bauer ging aufs Feld, um zu säen. Beim Ausstreuen der Saat fiel einiges auf den Weg. Da kamen die Vögel und pickten es auf.“</vt:lpstr>
      <vt:lpstr>„Einiges fiel auf felsigen Boden, der nur von einer dünnen Erdschicht bedeckt war. Weil die Saat dort so wenig Erde hatte, ging sie rasch auf.“</vt:lpstr>
      <vt:lpstr>„Als dann aber die Sonne höher stieg, wurden die jungen Pflanzen versengt, und weil sie keine kräftigen Wurzeln hatten, verdorrten sie.“</vt:lpstr>
      <vt:lpstr>„Einiges fiel ins Dornengestrüpp, und die Dornbüsche überwucherten und erstickten die Saat.“</vt:lpstr>
      <vt:lpstr>„Einiges jedoch fiel auf guten Boden und brachte Frucht – zum Teil hundertfach, zum Teil sechzigfach, zum Teil dreissigfach.“</vt:lpstr>
      <vt:lpstr>„Wer Ohren hat, der höre!“</vt:lpstr>
      <vt:lpstr>Kirche spricht über ihre DNA</vt:lpstr>
      <vt:lpstr>I. Gesät wird überall</vt:lpstr>
      <vt:lpstr>„Die Jünger fragten Jesus, was dieses Gleichnis bedeute.“</vt:lpstr>
      <vt:lpstr>„Die Saat ist das Wort Gottes.“</vt:lpstr>
      <vt:lpstr>„Alle fragen nach dir.“</vt:lpstr>
      <vt:lpstr>„Lasst uns von hier weggehen in die umliegenden Ortschaften, damit ich auch dort die Botschaft vom Reich Gottes verkünden kann; denn dazu bin ich gekommen.“</vt:lpstr>
      <vt:lpstr>Desoxyribonukleinsäure</vt:lpstr>
      <vt:lpstr>Desoxyribonukleinsäure</vt:lpstr>
      <vt:lpstr>II. Das Saatgut muss richtig sein</vt:lpstr>
      <vt:lpstr>„Christus ist – in Übereinstimmung mit den Aussagen der Schrift – für unsere Sünden gestorben.“</vt:lpstr>
      <vt:lpstr>„Jesus wurde begraben, und drei Tage danach hat Gott ihn von den Toten auferweckt – auch das in Übereinstimmung mit der Schrift.“</vt:lpstr>
      <vt:lpstr>„Als der Auferstandene hat er sich zunächst Petrus gezeigt und dann dem ganzen Kreis der Zwölf.“</vt:lpstr>
      <vt:lpstr>„Ihr seid von neuem geboren, und dieses neue Leben hat seinen Ursprung nicht in einem vergänglichen Samen, sondern in einem unvergänglichen, in dem lebendigen Wort Gottes, das für immer Bestand hat.“</vt:lpstr>
      <vt:lpstr>„Genau das bestätigt die Schrift, wenn sie sagt: ‚Alles menschliche Leben gleicht dem Gras, und all seiner Herrlichkeit ergeht es wie einer Blume auf dem Feld. Das Gras verdorrt, und die Blume verwelkt, aber das Wort des Herrn hat für immer und ewig Bestand.‘“</vt:lpstr>
      <vt:lpstr>„Dieses Wort ist nichts anderes als das Evangelium, das euch verkündet wurde.“</vt:lpstr>
      <vt:lpstr>III. Säe, säen und nochmals säen!</vt:lpstr>
      <vt:lpstr>„Geht zu allen Völkern und macht die Menschen zu meinen Jüngern; tauft sie auf den Namen des Vaters, des Sohnes und des Heiligen Geistes und lehrt sie, alles zu befolgen, was ich euch geboten habe.“</vt:lpstr>
      <vt:lpstr>„Es ist doch so: Den Herrn anrufen kann man nur, wenn man an ihn glaubt. An ihn glauben kann man nur, wenn man von ihm gehört hat. Von ihm hören kann man nur, wenn jemand da ist, der die Botschaft von ihm verkündet.“</vt:lpstr>
      <vt:lpstr>„Wie wir gesehen haben, setzt der Glaube das Hören der Botschaft von Christus voraus.“</vt:lpstr>
      <vt:lpstr>Schlussgedanke</vt:lpstr>
      <vt:lpstr>„Ihr seid jetzt also nicht länger Fremde ohne Bürgerrecht, sondern seid – zusammen mit allen anderen, die zu seinem heiligem Volk gehören – Bürger des Himmels; ihr gehört zu Gottes Haus, zu Gottes Familie.“</vt:lpstr>
      <vt:lpstr>„Das Fundament des Hauses, in das ihr eingefügt seid, sind die Apostel und Propheten, und der Eckstein dieses Gebäudes ist Jesus Christus selbst.“</vt:lpstr>
      <vt:lpstr>„Zu dieser Botschaft bekenne ich mich offen und ohne mich zu schämen, denn das Evangelium ist die Kraft Gottes, die jedem, der glaubt, Rettung bringt. Das gilt zunächst für die Juden, es gilt aber auch für jeden anderen Menschen.“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wächst die Kirche - Teil 1/5 - Kirche spricht über ihre DNA</dc:title>
  <dc:creator>Jürg Birnstiel</dc:creator>
  <cp:lastModifiedBy>Me</cp:lastModifiedBy>
  <cp:revision>612</cp:revision>
  <dcterms:created xsi:type="dcterms:W3CDTF">2013-11-12T15:20:47Z</dcterms:created>
  <dcterms:modified xsi:type="dcterms:W3CDTF">2017-05-25T16:18:58Z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