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735" r:id="rId2"/>
    <p:sldId id="952" r:id="rId3"/>
    <p:sldId id="965" r:id="rId4"/>
    <p:sldId id="966" r:id="rId5"/>
    <p:sldId id="967" r:id="rId6"/>
    <p:sldId id="968" r:id="rId7"/>
    <p:sldId id="969" r:id="rId8"/>
    <p:sldId id="970" r:id="rId9"/>
    <p:sldId id="971" r:id="rId10"/>
    <p:sldId id="896" r:id="rId11"/>
    <p:sldId id="972" r:id="rId12"/>
    <p:sldId id="973" r:id="rId13"/>
    <p:sldId id="974" r:id="rId14"/>
    <p:sldId id="975" r:id="rId15"/>
    <p:sldId id="976" r:id="rId16"/>
    <p:sldId id="977" r:id="rId17"/>
    <p:sldId id="978" r:id="rId18"/>
    <p:sldId id="946" r:id="rId19"/>
    <p:sldId id="997" r:id="rId20"/>
    <p:sldId id="979" r:id="rId21"/>
    <p:sldId id="980" r:id="rId22"/>
    <p:sldId id="981" r:id="rId23"/>
    <p:sldId id="982" r:id="rId24"/>
    <p:sldId id="983" r:id="rId25"/>
    <p:sldId id="962" r:id="rId26"/>
    <p:sldId id="984" r:id="rId27"/>
    <p:sldId id="985" r:id="rId28"/>
    <p:sldId id="986" r:id="rId29"/>
    <p:sldId id="987" r:id="rId30"/>
    <p:sldId id="988" r:id="rId31"/>
    <p:sldId id="989" r:id="rId32"/>
    <p:sldId id="963" r:id="rId33"/>
    <p:sldId id="990" r:id="rId34"/>
    <p:sldId id="991" r:id="rId35"/>
    <p:sldId id="992" r:id="rId36"/>
    <p:sldId id="993" r:id="rId37"/>
    <p:sldId id="994" r:id="rId38"/>
    <p:sldId id="259" r:id="rId39"/>
    <p:sldId id="995" r:id="rId40"/>
    <p:sldId id="996" r:id="rId4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016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8150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3991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74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2240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6354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8658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254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5426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1880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1078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8475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0472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69661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2719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9167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8427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97496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88255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44422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24958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15884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0468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92059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17666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8581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5278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55537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283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5882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9140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76871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2860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999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521645" cy="830997"/>
          </a:xfrm>
        </p:spPr>
        <p:txBody>
          <a:bodyPr wrap="square">
            <a:spAutoFit/>
          </a:bodyPr>
          <a:lstStyle/>
          <a:p>
            <a:pPr algn="l"/>
            <a:r>
              <a:rPr lang="de-CH" altLang="de-DE" sz="4800" dirty="0">
                <a:solidFill>
                  <a:schemeClr val="tx1"/>
                </a:solidFill>
                <a:effectLst/>
                <a:latin typeface="Univers LT Std 47 Cn Lt" pitchFamily="34" charset="0"/>
              </a:rPr>
              <a:t>Die wichtigste Frage des Lebens!</a:t>
            </a:r>
            <a:endParaRPr lang="de-DE" altLang="de-DE" sz="4800" dirty="0">
              <a:solidFill>
                <a:schemeClr val="tx1"/>
              </a:solidFill>
              <a:effectLst/>
              <a:latin typeface="Univers LT Std 47 Cn Lt" pitchFamily="34" charset="0"/>
            </a:endParaRPr>
          </a:p>
        </p:txBody>
      </p:sp>
      <p:sp>
        <p:nvSpPr>
          <p:cNvPr id="4" name="Rectangle 3"/>
          <p:cNvSpPr txBox="1">
            <a:spLocks noChangeArrowheads="1"/>
          </p:cNvSpPr>
          <p:nvPr/>
        </p:nvSpPr>
        <p:spPr bwMode="auto">
          <a:xfrm>
            <a:off x="179512" y="3892986"/>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000" kern="0" dirty="0">
                <a:effectLst/>
                <a:latin typeface="Univers LT Std 47 Cn Lt" pitchFamily="34" charset="0"/>
              </a:rPr>
              <a:t>Lukas-Evangelium 18,18-27</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620688"/>
            <a:ext cx="6264696" cy="646331"/>
          </a:xfrm>
        </p:spPr>
        <p:txBody>
          <a:bodyPr wrap="square">
            <a:spAutoFit/>
          </a:bodyPr>
          <a:lstStyle/>
          <a:p>
            <a:pPr algn="l"/>
            <a:r>
              <a:rPr lang="de-DE" altLang="de-DE" sz="3600" dirty="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Er geht zur richtigen Person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Kolosser-Brief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1"/>
            <a:ext cx="5616624" cy="1754326"/>
          </a:xfrm>
        </p:spPr>
        <p:txBody>
          <a:bodyPr wrap="square">
            <a:spAutoFit/>
          </a:bodyPr>
          <a:lstStyle/>
          <a:p>
            <a:pPr algn="l"/>
            <a:r>
              <a:rPr lang="de-CH" altLang="de-DE" sz="3600" dirty="0">
                <a:solidFill>
                  <a:schemeClr val="tx1"/>
                </a:solidFill>
                <a:effectLst/>
                <a:latin typeface="Univers LT Std 47 Cn Lt" pitchFamily="34" charset="0"/>
              </a:rPr>
              <a:t>„In Christus sind alle Schätze der Weisheit und der Erkenntnis verborgen.“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183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Kolosser-Brief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80720" cy="3970318"/>
          </a:xfrm>
        </p:spPr>
        <p:txBody>
          <a:bodyPr wrap="square">
            <a:spAutoFit/>
          </a:bodyPr>
          <a:lstStyle/>
          <a:p>
            <a:pPr algn="l"/>
            <a:r>
              <a:rPr lang="de-CH" altLang="de-DE" sz="3600" dirty="0">
                <a:solidFill>
                  <a:schemeClr val="tx1"/>
                </a:solidFill>
                <a:effectLst/>
                <a:latin typeface="Univers LT Std 47 Cn Lt" pitchFamily="34" charset="0"/>
              </a:rPr>
              <a:t>„Durch Jesus wurde alles erschaffen, was im Himmel und auf der Erde ist, das Sichtbare und das Unsichtbare, Könige und Herrscher, Mächte und Gewalten. Das ganze Universum wurde durch ihn geschaffen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hat in ihm sein Ziel.“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1714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408712" cy="1200329"/>
          </a:xfrm>
        </p:spPr>
        <p:txBody>
          <a:bodyPr wrap="square">
            <a:spAutoFit/>
          </a:bodyPr>
          <a:lstStyle/>
          <a:p>
            <a:pPr algn="l"/>
            <a:r>
              <a:rPr lang="de-CH" altLang="de-DE" sz="3600" dirty="0">
                <a:solidFill>
                  <a:schemeClr val="tx1"/>
                </a:solidFill>
                <a:effectLst/>
                <a:latin typeface="Univers LT Std 47 Cn Lt" pitchFamily="34" charset="0"/>
              </a:rPr>
              <a:t>„Guter Lehrer, was muss ich tun, um das ewige Leben zu bekommen?“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364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5976664" cy="1200329"/>
          </a:xfrm>
        </p:spPr>
        <p:txBody>
          <a:bodyPr wrap="square">
            <a:spAutoFit/>
          </a:bodyPr>
          <a:lstStyle/>
          <a:p>
            <a:pPr algn="l"/>
            <a:r>
              <a:rPr lang="de-CH" altLang="de-DE" sz="3600" dirty="0">
                <a:solidFill>
                  <a:schemeClr val="tx1"/>
                </a:solidFill>
                <a:effectLst/>
                <a:latin typeface="Univers LT Std 47 Cn Lt" pitchFamily="34" charset="0"/>
              </a:rPr>
              <a:t>„Warum nennst du mich gut?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Gut ist nur Gott, sonst niemand.“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3336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5976664" cy="646331"/>
          </a:xfrm>
        </p:spPr>
        <p:txBody>
          <a:bodyPr wrap="square">
            <a:spAutoFit/>
          </a:bodyPr>
          <a:lstStyle/>
          <a:p>
            <a:pPr algn="l"/>
            <a:r>
              <a:rPr lang="de-CH" altLang="de-DE" sz="3600" dirty="0">
                <a:solidFill>
                  <a:schemeClr val="tx1"/>
                </a:solidFill>
                <a:effectLst/>
                <a:latin typeface="Univers LT Std 47 Cn Lt" pitchFamily="34" charset="0"/>
              </a:rPr>
              <a:t>„Warum nennst du mich gut?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5017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Johannes-Evangelium 18,37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646331"/>
          </a:xfrm>
        </p:spPr>
        <p:txBody>
          <a:bodyPr wrap="square">
            <a:spAutoFit/>
          </a:bodyPr>
          <a:lstStyle/>
          <a:p>
            <a:pPr algn="l"/>
            <a:r>
              <a:rPr lang="de-CH" altLang="de-DE" sz="3600" dirty="0">
                <a:solidFill>
                  <a:schemeClr val="tx1"/>
                </a:solidFill>
                <a:effectLst/>
                <a:latin typeface="Univers LT Std 47 Cn Lt" pitchFamily="34" charset="0"/>
              </a:rPr>
              <a:t>„Dann bist du also tatsächlich ein König?“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2459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Johannes-Evangelium 18,37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3416320"/>
          </a:xfrm>
        </p:spPr>
        <p:txBody>
          <a:bodyPr wrap="square">
            <a:spAutoFit/>
          </a:bodyPr>
          <a:lstStyle/>
          <a:p>
            <a:pPr algn="l"/>
            <a:r>
              <a:rPr lang="de-CH" altLang="de-DE" sz="3600" dirty="0">
                <a:solidFill>
                  <a:schemeClr val="tx1"/>
                </a:solidFill>
                <a:effectLst/>
                <a:latin typeface="Univers LT Std 47 Cn Lt" pitchFamily="34" charset="0"/>
              </a:rPr>
              <a:t>„Du hast Recht - ich bin ein König. Ich bin in die Welt gekommen, um für die Wahrheit Zeuge zu sein; dazu bin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ich geboren. Jeder, der auf der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Seite der Wahrheit steht, hört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auf meine Stimme.“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0010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6264696" cy="646331"/>
          </a:xfrm>
        </p:spPr>
        <p:txBody>
          <a:bodyPr wrap="square">
            <a:spAutoFit/>
          </a:bodyPr>
          <a:lstStyle/>
          <a:p>
            <a:pPr algn="l"/>
            <a:r>
              <a:rPr lang="de-DE" altLang="de-DE" sz="3600" dirty="0">
                <a:solidFill>
                  <a:schemeClr val="tx1"/>
                </a:solidFill>
                <a:effectLst/>
                <a:latin typeface="Univers LT Std 47 Cn Lt" pitchFamily="34" charset="0"/>
              </a:rPr>
              <a:t>II. </a:t>
            </a:r>
            <a:r>
              <a:rPr lang="de-CH" altLang="de-DE" sz="3600" dirty="0">
                <a:solidFill>
                  <a:schemeClr val="tx1"/>
                </a:solidFill>
                <a:effectLst/>
                <a:latin typeface="Univers LT Std 47 Cn Lt" pitchFamily="34" charset="0"/>
              </a:rPr>
              <a:t>Er stellt die richtige Frage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Markus-Evangelium 10,17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976664" cy="1200329"/>
          </a:xfrm>
        </p:spPr>
        <p:txBody>
          <a:bodyPr wrap="square">
            <a:spAutoFit/>
          </a:bodyPr>
          <a:lstStyle/>
          <a:p>
            <a:pPr algn="l"/>
            <a:r>
              <a:rPr lang="de-CH" altLang="de-DE" sz="3600" dirty="0">
                <a:solidFill>
                  <a:schemeClr val="tx1"/>
                </a:solidFill>
                <a:effectLst/>
                <a:latin typeface="Univers LT Std 47 Cn Lt" pitchFamily="34" charset="0"/>
              </a:rPr>
              <a:t>„Der Mann kam angelaufen und warf sich vor Jesus auf die Knie.“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2991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5616624" cy="2308324"/>
          </a:xfrm>
        </p:spPr>
        <p:txBody>
          <a:bodyPr wrap="square">
            <a:spAutoFit/>
          </a:bodyPr>
          <a:lstStyle/>
          <a:p>
            <a:pPr algn="l"/>
            <a:r>
              <a:rPr lang="de-CH" altLang="de-DE" sz="3600" dirty="0">
                <a:solidFill>
                  <a:schemeClr val="tx1"/>
                </a:solidFill>
                <a:effectLst/>
                <a:latin typeface="Univers LT Std 47 Cn Lt" pitchFamily="34" charset="0"/>
              </a:rPr>
              <a:t>Ein angesehener Mann fragte Jesus: „Guter Lehrer, was muss ich tun, um das ewige Leben zu bekommen?“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1219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976664" cy="1200329"/>
          </a:xfrm>
        </p:spPr>
        <p:txBody>
          <a:bodyPr wrap="square">
            <a:spAutoFit/>
          </a:bodyPr>
          <a:lstStyle/>
          <a:p>
            <a:pPr algn="l"/>
            <a:r>
              <a:rPr lang="de-CH" altLang="de-DE" sz="3600" dirty="0">
                <a:solidFill>
                  <a:schemeClr val="tx1"/>
                </a:solidFill>
                <a:effectLst/>
                <a:latin typeface="Univers LT Std 47 Cn Lt" pitchFamily="34" charset="0"/>
              </a:rPr>
              <a:t>„Was muss ich tun, um das ewige Leben zu bekommen?“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5236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Apostelgeschichte 17,27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5976664" cy="3970318"/>
          </a:xfrm>
        </p:spPr>
        <p:txBody>
          <a:bodyPr wrap="square">
            <a:spAutoFit/>
          </a:bodyPr>
          <a:lstStyle/>
          <a:p>
            <a:pPr algn="l"/>
            <a:r>
              <a:rPr lang="de-CH" altLang="de-DE" sz="3600" dirty="0">
                <a:solidFill>
                  <a:schemeClr val="tx1"/>
                </a:solidFill>
                <a:effectLst/>
                <a:latin typeface="Univers LT Std 47 Cn Lt" pitchFamily="34" charset="0"/>
              </a:rPr>
              <a:t>„Mit allem, was Gott tat, wollte er die Menschen dazu bringen, nach ihm zu fragen; er wollte, dass sie - wenn irgend möglich - in Kontakt mit ihm kommen und ihn finden.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ist ja für keinen von uns</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in unerreichbarer Ferne.“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04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Tagebuch </a:t>
            </a:r>
            <a:r>
              <a:rPr lang="de-CH" altLang="de-DE" sz="2000" dirty="0" err="1">
                <a:effectLst/>
                <a:latin typeface="Univers LT Std 47 Cn Lt" pitchFamily="34" charset="0"/>
              </a:rPr>
              <a:t>McCunn</a:t>
            </a:r>
            <a:r>
              <a:rPr lang="de-CH" altLang="de-DE" sz="2000" dirty="0">
                <a:effectLst/>
                <a:latin typeface="Univers LT Std 47 Cn Lt" pitchFamily="34" charset="0"/>
              </a:rPr>
              <a:t>, GEO 08/83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7844"/>
            <a:ext cx="5976664" cy="4524315"/>
          </a:xfrm>
        </p:spPr>
        <p:txBody>
          <a:bodyPr wrap="square">
            <a:spAutoFit/>
          </a:bodyPr>
          <a:lstStyle/>
          <a:p>
            <a:pPr algn="l"/>
            <a:r>
              <a:rPr lang="de-CH" altLang="de-DE" sz="3600" dirty="0">
                <a:solidFill>
                  <a:schemeClr val="tx1"/>
                </a:solidFill>
                <a:effectLst/>
                <a:latin typeface="Univers LT Std 47 Cn Lt" pitchFamily="34" charset="0"/>
              </a:rPr>
              <a:t>„Ich denke so oft an den Herrn. Merkwürdig, wie man das unter diesen Umständen tut. Ich habe auch noch nie soviel gebetet. Ehrlich gesagt, finde ich nicht, dass ich es verdiene, wenn</a:t>
            </a:r>
            <a:r>
              <a:rPr lang="de-CH" altLang="de-DE" sz="3600">
                <a:solidFill>
                  <a:schemeClr val="tx1"/>
                </a:solidFill>
                <a:effectLst/>
                <a:latin typeface="Univers LT Std 47 Cn Lt" pitchFamily="34" charset="0"/>
              </a:rPr>
              <a:t/>
            </a:r>
            <a:br>
              <a:rPr lang="de-CH" altLang="de-DE" sz="3600">
                <a:solidFill>
                  <a:schemeClr val="tx1"/>
                </a:solidFill>
                <a:effectLst/>
                <a:latin typeface="Univers LT Std 47 Cn Lt" pitchFamily="34" charset="0"/>
              </a:rPr>
            </a:br>
            <a:r>
              <a:rPr lang="de-CH" altLang="de-DE" sz="3600">
                <a:solidFill>
                  <a:schemeClr val="tx1"/>
                </a:solidFill>
                <a:effectLst/>
                <a:latin typeface="Univers LT Std 47 Cn Lt" pitchFamily="34" charset="0"/>
              </a:rPr>
              <a:t>Gott </a:t>
            </a:r>
            <a:r>
              <a:rPr lang="de-CH" altLang="de-DE" sz="3600" dirty="0">
                <a:solidFill>
                  <a:schemeClr val="tx1"/>
                </a:solidFill>
                <a:effectLst/>
                <a:latin typeface="Univers LT Std 47 Cn Lt" pitchFamily="34" charset="0"/>
              </a:rPr>
              <a:t>meine Gebete erhört.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Aber ich hoffe es trotzdem.“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7369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Tagebuch </a:t>
            </a:r>
            <a:r>
              <a:rPr lang="de-CH" altLang="de-DE" sz="2000" dirty="0" err="1">
                <a:effectLst/>
                <a:latin typeface="Univers LT Std 47 Cn Lt" pitchFamily="34" charset="0"/>
              </a:rPr>
              <a:t>McCunn</a:t>
            </a:r>
            <a:r>
              <a:rPr lang="de-CH" altLang="de-DE" sz="2000" dirty="0">
                <a:effectLst/>
                <a:latin typeface="Univers LT Std 47 Cn Lt" pitchFamily="34" charset="0"/>
              </a:rPr>
              <a:t>, GEO 08/83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976664" cy="1754326"/>
          </a:xfrm>
        </p:spPr>
        <p:txBody>
          <a:bodyPr wrap="square">
            <a:spAutoFit/>
          </a:bodyPr>
          <a:lstStyle/>
          <a:p>
            <a:pPr algn="l"/>
            <a:r>
              <a:rPr lang="de-CH" altLang="de-DE" sz="3600" dirty="0">
                <a:solidFill>
                  <a:schemeClr val="tx1"/>
                </a:solidFill>
                <a:effectLst/>
                <a:latin typeface="Univers LT Std 47 Cn Lt" pitchFamily="34" charset="0"/>
              </a:rPr>
              <a:t>„Bitte, himmlischer Vater,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hab Erbarmen mit einer armen, verlorenen, sündigen Seele.“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8754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Tagebuch </a:t>
            </a:r>
            <a:r>
              <a:rPr lang="de-CH" altLang="de-DE" sz="2000" dirty="0" err="1">
                <a:effectLst/>
                <a:latin typeface="Univers LT Std 47 Cn Lt" pitchFamily="34" charset="0"/>
              </a:rPr>
              <a:t>McCunn</a:t>
            </a:r>
            <a:r>
              <a:rPr lang="de-CH" altLang="de-DE" sz="2000" dirty="0">
                <a:effectLst/>
                <a:latin typeface="Univers LT Std 47 Cn Lt" pitchFamily="34" charset="0"/>
              </a:rPr>
              <a:t>, GEO 08/83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16330" cy="4401205"/>
          </a:xfrm>
        </p:spPr>
        <p:txBody>
          <a:bodyPr wrap="square">
            <a:spAutoFit/>
          </a:bodyPr>
          <a:lstStyle/>
          <a:p>
            <a:pPr algn="l"/>
            <a:r>
              <a:rPr lang="de-CH" altLang="de-DE" sz="2800" dirty="0">
                <a:solidFill>
                  <a:schemeClr val="tx1"/>
                </a:solidFill>
                <a:effectLst/>
                <a:latin typeface="Univers LT Std 47 Cn Lt" pitchFamily="34" charset="0"/>
              </a:rPr>
              <a:t>„Wenn es zu furchtbar wird, habe ich ja immer noch eine Kugel (um sich zu erschiessen). Glaube aber, dass ich </a:t>
            </a:r>
            <a:r>
              <a:rPr lang="de-CH" altLang="de-DE" sz="2800" dirty="0" err="1">
                <a:solidFill>
                  <a:schemeClr val="tx1"/>
                </a:solidFill>
                <a:effectLst/>
                <a:latin typeface="Univers LT Std 47 Cn Lt" pitchFamily="34" charset="0"/>
              </a:rPr>
              <a:t>zuviel</a:t>
            </a:r>
            <a:r>
              <a:rPr lang="de-CH" altLang="de-DE" sz="2800" dirty="0">
                <a:solidFill>
                  <a:schemeClr val="tx1"/>
                </a:solidFill>
                <a:effectLst/>
                <a:latin typeface="Univers LT Std 47 Cn Lt" pitchFamily="34" charset="0"/>
              </a:rPr>
              <a:t> Schiss habe. Ausserdem könnte das die einzige Sünde</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sein, die ich je begangen habe. Ich kann</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mich nämlich nicht mehr an alle zehn Gebote erinnern. Ist das nicht entsetzlich?</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Und ich will, dass Gott meine</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Gebete erhört! Viel Glück!</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Geradewegs zur Hölle!“</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96100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04664"/>
            <a:ext cx="6264696" cy="646331"/>
          </a:xfrm>
        </p:spPr>
        <p:txBody>
          <a:bodyPr wrap="square">
            <a:spAutoFit/>
          </a:bodyPr>
          <a:lstStyle/>
          <a:p>
            <a:pPr algn="l"/>
            <a:r>
              <a:rPr lang="de-DE" altLang="de-DE" sz="3600" dirty="0">
                <a:solidFill>
                  <a:schemeClr val="tx1"/>
                </a:solidFill>
                <a:effectLst/>
                <a:latin typeface="Univers LT Std 47 Cn Lt" pitchFamily="34" charset="0"/>
              </a:rPr>
              <a:t>III. </a:t>
            </a:r>
            <a:r>
              <a:rPr lang="de-CH" altLang="de-DE" sz="3600" dirty="0">
                <a:solidFill>
                  <a:schemeClr val="tx1"/>
                </a:solidFill>
                <a:effectLst/>
                <a:latin typeface="Univers LT Std 47 Cn Lt" pitchFamily="34" charset="0"/>
              </a:rPr>
              <a:t>Er bekommt die richtige Antwort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76664" cy="3970318"/>
          </a:xfrm>
        </p:spPr>
        <p:txBody>
          <a:bodyPr wrap="square">
            <a:spAutoFit/>
          </a:bodyPr>
          <a:lstStyle/>
          <a:p>
            <a:pPr algn="l"/>
            <a:r>
              <a:rPr lang="de-CH" altLang="de-DE" sz="3600" dirty="0">
                <a:solidFill>
                  <a:schemeClr val="tx1"/>
                </a:solidFill>
                <a:effectLst/>
                <a:latin typeface="Univers LT Std 47 Cn Lt" pitchFamily="34" charset="0"/>
              </a:rPr>
              <a:t>„Du kennst doch die Gebote: Du sollst nicht die Ehe brechen, du sollst keinen Mord begehen, du sollst nicht stehlen, du sollst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keine falschen Aussagen machen,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ehre deinen Vater und deine Mutter!“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6741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5976664" cy="1200329"/>
          </a:xfrm>
        </p:spPr>
        <p:txBody>
          <a:bodyPr wrap="square">
            <a:spAutoFit/>
          </a:bodyPr>
          <a:lstStyle/>
          <a:p>
            <a:pPr algn="l"/>
            <a:r>
              <a:rPr lang="de-CH" altLang="de-DE" sz="3600" dirty="0">
                <a:solidFill>
                  <a:schemeClr val="tx1"/>
                </a:solidFill>
                <a:effectLst/>
                <a:latin typeface="Univers LT Std 47 Cn Lt" pitchFamily="34" charset="0"/>
              </a:rPr>
              <a:t>„Alle diese Gebote habe ich von meiner Jugend an befolgt.“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3837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76664" cy="3416320"/>
          </a:xfrm>
        </p:spPr>
        <p:txBody>
          <a:bodyPr wrap="square">
            <a:spAutoFit/>
          </a:bodyPr>
          <a:lstStyle/>
          <a:p>
            <a:pPr algn="l"/>
            <a:r>
              <a:rPr lang="de-CH" altLang="de-DE" sz="3600" dirty="0">
                <a:solidFill>
                  <a:schemeClr val="tx1"/>
                </a:solidFill>
                <a:effectLst/>
                <a:latin typeface="Univers LT Std 47 Cn Lt" pitchFamily="34" charset="0"/>
              </a:rPr>
              <a:t>„Eines fehlt dir noch: Verkaufe alles, was du hast, und verteile den Erlös an die Armen, und du wirst einen Schatz im Himmel haben. Und dann komm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folge mir nach!“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02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Matthäus-Evangelium 6,21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76664" cy="3416320"/>
          </a:xfrm>
        </p:spPr>
        <p:txBody>
          <a:bodyPr wrap="square">
            <a:spAutoFit/>
          </a:bodyPr>
          <a:lstStyle/>
          <a:p>
            <a:pPr algn="l"/>
            <a:r>
              <a:rPr lang="de-CH" altLang="de-DE" sz="3600" dirty="0">
                <a:solidFill>
                  <a:schemeClr val="tx1"/>
                </a:solidFill>
                <a:effectLst/>
                <a:latin typeface="Univers LT Std 47 Cn Lt" pitchFamily="34" charset="0"/>
              </a:rPr>
              <a:t>„Eines fehlt dir noch: Verkaufe alles, was du hast, und verteile den Erlös an die Armen, und du wirst einen Schatz im Himmel haben. Und dann komm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folge mir nach!“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197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6871"/>
            <a:ext cx="7344816" cy="5078313"/>
          </a:xfrm>
        </p:spPr>
        <p:txBody>
          <a:bodyPr wrap="square">
            <a:spAutoFit/>
          </a:bodyPr>
          <a:lstStyle/>
          <a:p>
            <a:pPr algn="l"/>
            <a:r>
              <a:rPr lang="de-CH" altLang="de-DE" sz="3600" dirty="0">
                <a:solidFill>
                  <a:schemeClr val="tx1"/>
                </a:solidFill>
                <a:effectLst/>
                <a:latin typeface="Univers LT Std 47 Cn Lt" pitchFamily="34" charset="0"/>
              </a:rPr>
              <a:t>„Warum nennst du mich gut?“, entgegnete Jesus. „Gut ist nur Gott, sonst niemand. Du kennst doch die Gebote: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‚Du sollst nicht die Ehe brechen,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du sollst keinen Mord begehen,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du sollst nicht stehlen,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du sollst keine falschen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Aussagen machen,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ehre deinen Vater und deine Mutter!‘“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95757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1.Timotheus-Brief 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76664" cy="4524315"/>
          </a:xfrm>
        </p:spPr>
        <p:txBody>
          <a:bodyPr wrap="square">
            <a:spAutoFit/>
          </a:bodyPr>
          <a:lstStyle/>
          <a:p>
            <a:pPr algn="l"/>
            <a:r>
              <a:rPr lang="de-CH" altLang="de-DE" sz="3200" dirty="0">
                <a:solidFill>
                  <a:schemeClr val="tx1"/>
                </a:solidFill>
                <a:effectLst/>
                <a:latin typeface="Univers LT Std 47 Cn Lt" pitchFamily="34" charset="0"/>
              </a:rPr>
              <a:t>„Schärfe denen, die es in dieser Welt zu Reichtum gebracht haben, ein, nicht überheblich zu sein und ihre Hoffnung nicht auf etwas so Unbeständiges wie den Reichtum zu setzen, sondern auf Gott; denn Gott gibt uns alles,</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was wir brauchen, in reichem</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Mass und möchte, dass wir</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Freude daran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2026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1.Timotheus-Brief 6,18-19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760640" cy="4031873"/>
          </a:xfrm>
        </p:spPr>
        <p:txBody>
          <a:bodyPr wrap="square">
            <a:spAutoFit/>
          </a:bodyPr>
          <a:lstStyle/>
          <a:p>
            <a:pPr algn="l"/>
            <a:r>
              <a:rPr lang="de-CH" altLang="de-DE" sz="3200" dirty="0">
                <a:solidFill>
                  <a:schemeClr val="tx1"/>
                </a:solidFill>
                <a:effectLst/>
                <a:latin typeface="Univers LT Std 47 Cn Lt" pitchFamily="34" charset="0"/>
              </a:rPr>
              <a:t>„Ermahne sie, Gutes zu tun, freigebig zu sein und ihren Besitz mit anderen zu teilen. Wenn ihr Reichtum in solchen Taten besteht, ist das im Hinblick auf ihre Zukunft eine</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sichere Kapitalanlage, und sie werden das wahre Leben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gewinnen.“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9683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6264696" cy="646331"/>
          </a:xfrm>
        </p:spPr>
        <p:txBody>
          <a:bodyPr wrap="square">
            <a:spAutoFit/>
          </a:bodyPr>
          <a:lstStyle/>
          <a:p>
            <a:pPr algn="l"/>
            <a:r>
              <a:rPr lang="de-DE" altLang="de-DE" sz="3600" dirty="0">
                <a:solidFill>
                  <a:schemeClr val="tx1"/>
                </a:solidFill>
                <a:effectLst/>
                <a:latin typeface="Univers LT Std 47 Cn Lt" pitchFamily="34" charset="0"/>
              </a:rPr>
              <a:t>IV. </a:t>
            </a:r>
            <a:r>
              <a:rPr lang="de-CH" altLang="de-DE" sz="3600" dirty="0">
                <a:solidFill>
                  <a:schemeClr val="tx1"/>
                </a:solidFill>
                <a:effectLst/>
                <a:latin typeface="Univers LT Std 47 Cn Lt" pitchFamily="34" charset="0"/>
              </a:rPr>
              <a:t>Er trifft die falsche Entscheidung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574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5976664" cy="1754326"/>
          </a:xfrm>
        </p:spPr>
        <p:txBody>
          <a:bodyPr wrap="square">
            <a:spAutoFit/>
          </a:bodyPr>
          <a:lstStyle/>
          <a:p>
            <a:pPr algn="l"/>
            <a:r>
              <a:rPr lang="de-CH" altLang="de-DE" sz="3600" dirty="0">
                <a:solidFill>
                  <a:schemeClr val="tx1"/>
                </a:solidFill>
                <a:effectLst/>
                <a:latin typeface="Univers LT Std 47 Cn Lt" pitchFamily="34" charset="0"/>
              </a:rPr>
              <a:t>„Der Mann wurde sehr traurig,</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als er das hörte, denn er hatte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ein grosses Vermögen.“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7047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5544616" cy="3416320"/>
          </a:xfrm>
        </p:spPr>
        <p:txBody>
          <a:bodyPr wrap="square">
            <a:spAutoFit/>
          </a:bodyPr>
          <a:lstStyle/>
          <a:p>
            <a:pPr algn="l"/>
            <a:r>
              <a:rPr lang="de-CH" altLang="de-DE" sz="3600" dirty="0">
                <a:solidFill>
                  <a:schemeClr val="tx1"/>
                </a:solidFill>
                <a:effectLst/>
                <a:latin typeface="Univers LT Std 47 Cn Lt" pitchFamily="34" charset="0"/>
              </a:rPr>
              <a:t>„Wie schwer ist es doch für Menschen, die viel besitzen,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in das Reich Gottes zu kommen! Eher geht ein Kamel durch ein Nadelöhr, als dass ein Reicher ins Reich Gottes kommt.“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75901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544616" cy="1200329"/>
          </a:xfrm>
        </p:spPr>
        <p:txBody>
          <a:bodyPr wrap="square">
            <a:spAutoFit/>
          </a:bodyPr>
          <a:lstStyle/>
          <a:p>
            <a:pPr algn="l"/>
            <a:r>
              <a:rPr lang="de-CH" altLang="de-DE" sz="3600" dirty="0">
                <a:solidFill>
                  <a:schemeClr val="tx1"/>
                </a:solidFill>
                <a:effectLst/>
                <a:latin typeface="Univers LT Std 47 Cn Lt" pitchFamily="34" charset="0"/>
              </a:rPr>
              <a:t>„Wer kann dann überhaupt gerettet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4375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120680" cy="1200329"/>
          </a:xfrm>
        </p:spPr>
        <p:txBody>
          <a:bodyPr wrap="square">
            <a:spAutoFit/>
          </a:bodyPr>
          <a:lstStyle/>
          <a:p>
            <a:pPr algn="l"/>
            <a:r>
              <a:rPr lang="de-CH" altLang="de-DE" sz="3600" dirty="0">
                <a:solidFill>
                  <a:schemeClr val="tx1"/>
                </a:solidFill>
                <a:effectLst/>
                <a:latin typeface="Univers LT Std 47 Cn Lt" pitchFamily="34" charset="0"/>
              </a:rPr>
              <a:t>„Was bei den Menschen unmöglich ist, das ist für Gott möglich.“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7067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Markus-Evangelium 10,21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32656"/>
            <a:ext cx="5040560" cy="1200329"/>
          </a:xfrm>
        </p:spPr>
        <p:txBody>
          <a:bodyPr wrap="square">
            <a:spAutoFit/>
          </a:bodyPr>
          <a:lstStyle/>
          <a:p>
            <a:pPr algn="l"/>
            <a:r>
              <a:rPr lang="de-CH" altLang="de-DE" sz="3600" dirty="0">
                <a:solidFill>
                  <a:schemeClr val="tx1"/>
                </a:solidFill>
                <a:effectLst/>
                <a:latin typeface="Univers LT Std 47 Cn Lt" pitchFamily="34" charset="0"/>
              </a:rPr>
              <a:t>„Jesus sah ihn an und gewann ihn lieb.“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62893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620688"/>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Matthäus-Evangelium 6,24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6264696" cy="4524315"/>
          </a:xfrm>
        </p:spPr>
        <p:txBody>
          <a:bodyPr wrap="square">
            <a:spAutoFit/>
          </a:bodyPr>
          <a:lstStyle/>
          <a:p>
            <a:pPr algn="l"/>
            <a:r>
              <a:rPr lang="de-CH" altLang="de-DE" sz="3600" dirty="0">
                <a:solidFill>
                  <a:schemeClr val="tx1"/>
                </a:solidFill>
                <a:effectLst/>
                <a:latin typeface="Univers LT Std 47 Cn Lt" pitchFamily="34" charset="0"/>
              </a:rPr>
              <a:t>„Ein Mensch kann nicht zwei Herren dienen. Er wird dem einen ergeben sein und den anderen abweisen.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Für den einen wird er sich ganz einsetzen, und den anderen wird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verachten. Ihr könnt nicht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Gott dienen und zugleich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dem Mammon.“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186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65639"/>
            <a:ext cx="5616624" cy="1754326"/>
          </a:xfrm>
        </p:spPr>
        <p:txBody>
          <a:bodyPr wrap="square">
            <a:spAutoFit/>
          </a:bodyPr>
          <a:lstStyle/>
          <a:p>
            <a:pPr algn="l"/>
            <a:r>
              <a:rPr lang="de-CH" altLang="de-DE" sz="3600" dirty="0">
                <a:solidFill>
                  <a:schemeClr val="tx1"/>
                </a:solidFill>
                <a:effectLst/>
                <a:latin typeface="Univers LT Std 47 Cn Lt" pitchFamily="34" charset="0"/>
              </a:rPr>
              <a:t>Der Mann erwiderte: „Alle diese Gebote habe ich von meiner Jugend an befolgt.“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79504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120680" cy="1200329"/>
          </a:xfrm>
        </p:spPr>
        <p:txBody>
          <a:bodyPr wrap="square">
            <a:spAutoFit/>
          </a:bodyPr>
          <a:lstStyle/>
          <a:p>
            <a:pPr algn="l"/>
            <a:r>
              <a:rPr lang="de-CH" altLang="de-DE" sz="3600" dirty="0">
                <a:solidFill>
                  <a:schemeClr val="tx1"/>
                </a:solidFill>
                <a:effectLst/>
                <a:latin typeface="Univers LT Std 47 Cn Lt" pitchFamily="34" charset="0"/>
              </a:rPr>
              <a:t>„Was bei den Menschen unmöglich ist, das ist für Gott möglich.“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029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4624"/>
            <a:ext cx="5616624" cy="3970318"/>
          </a:xfrm>
        </p:spPr>
        <p:txBody>
          <a:bodyPr wrap="square">
            <a:spAutoFit/>
          </a:bodyPr>
          <a:lstStyle/>
          <a:p>
            <a:pPr algn="l"/>
            <a:r>
              <a:rPr lang="de-CH" altLang="de-DE" sz="3600" dirty="0">
                <a:solidFill>
                  <a:schemeClr val="tx1"/>
                </a:solidFill>
                <a:effectLst/>
                <a:latin typeface="Univers LT Std 47 Cn Lt" pitchFamily="34" charset="0"/>
              </a:rPr>
              <a:t>Da sagte Jesus zu ihm:</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„Eines fehlt dir noch: Verkaufe alles, was du hast, und verteile den Erlös an die Armen, und du wirst einen Schatz im Himmel haben. Und dann komm und folge mir nach!“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579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616624" cy="1754326"/>
          </a:xfrm>
        </p:spPr>
        <p:txBody>
          <a:bodyPr wrap="square">
            <a:spAutoFit/>
          </a:bodyPr>
          <a:lstStyle/>
          <a:p>
            <a:pPr algn="l"/>
            <a:r>
              <a:rPr lang="de-CH" altLang="de-DE" sz="3600" dirty="0">
                <a:solidFill>
                  <a:schemeClr val="tx1"/>
                </a:solidFill>
                <a:effectLst/>
                <a:latin typeface="Univers LT Std 47 Cn Lt" pitchFamily="34" charset="0"/>
              </a:rPr>
              <a:t>Der Mann wurde sehr traurig, als er das hörte, denn er hatte ein grosses Vermögen.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1211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6813"/>
            <a:ext cx="5616624" cy="4524315"/>
          </a:xfrm>
        </p:spPr>
        <p:txBody>
          <a:bodyPr wrap="square">
            <a:spAutoFit/>
          </a:bodyPr>
          <a:lstStyle/>
          <a:p>
            <a:pPr algn="l"/>
            <a:r>
              <a:rPr lang="de-CH" altLang="de-DE" sz="3600" dirty="0">
                <a:solidFill>
                  <a:schemeClr val="tx1"/>
                </a:solidFill>
                <a:effectLst/>
                <a:latin typeface="Univers LT Std 47 Cn Lt" pitchFamily="34" charset="0"/>
              </a:rPr>
              <a:t>Als Jesus ihn so traurig sah, sagte er: „Wie schwer ist es doch für Menschen, die viel besitzen, in das Reich Gottes zu kommen! Eher geht ein Kamel durch ein Nadelöhr, als dass</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ein Reicher ins Reich Gottes kommt.“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428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616624" cy="1754326"/>
          </a:xfrm>
        </p:spPr>
        <p:txBody>
          <a:bodyPr wrap="square">
            <a:spAutoFit/>
          </a:bodyPr>
          <a:lstStyle/>
          <a:p>
            <a:pPr algn="l"/>
            <a:r>
              <a:rPr lang="de-CH" altLang="de-DE" sz="3600" dirty="0">
                <a:solidFill>
                  <a:schemeClr val="tx1"/>
                </a:solidFill>
                <a:effectLst/>
                <a:latin typeface="Univers LT Std 47 Cn Lt" pitchFamily="34" charset="0"/>
              </a:rPr>
              <a:t>Da fragten die Zuhörer: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„Wer kann dann überhaupt gerettet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6315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a:effectLst/>
                <a:latin typeface="Univers LT Std 47 Cn Lt" pitchFamily="34" charset="0"/>
              </a:rPr>
              <a:t>Lukas-Evangelium 18,27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616624" cy="2308324"/>
          </a:xfrm>
        </p:spPr>
        <p:txBody>
          <a:bodyPr wrap="square">
            <a:spAutoFit/>
          </a:bodyPr>
          <a:lstStyle/>
          <a:p>
            <a:pPr algn="l"/>
            <a:r>
              <a:rPr lang="de-CH" altLang="de-DE" sz="3600" dirty="0">
                <a:solidFill>
                  <a:schemeClr val="tx1"/>
                </a:solidFill>
                <a:effectLst/>
                <a:latin typeface="Univers LT Std 47 Cn Lt" pitchFamily="34" charset="0"/>
              </a:rPr>
              <a:t>Jesus antwortete: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„Was bei den Menschen unmöglich ist, das ist für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Gott möglich.“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464162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824</Words>
  <Application>Microsoft Office PowerPoint</Application>
  <PresentationFormat>Bildschirmpräsentation (4:3)</PresentationFormat>
  <Paragraphs>115</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Die wichtigste Frage des Lebens!</vt:lpstr>
      <vt:lpstr>Ein angesehener Mann fragte Jesus: „Guter Lehrer, was muss ich tun, um das ewige Leben zu bekommen?“</vt:lpstr>
      <vt:lpstr>„Warum nennst du mich gut?“, entgegnete Jesus. „Gut ist nur Gott, sonst niemand. Du kennst doch die Gebote: ‚Du sollst nicht die Ehe brechen, du sollst keinen Mord begehen, du sollst nicht stehlen, du sollst keine falschen Aussagen machen, ehre deinen Vater und deine Mutter!‘“</vt:lpstr>
      <vt:lpstr>Der Mann erwiderte: „Alle diese Gebote habe ich von meiner Jugend an befolgt.“</vt:lpstr>
      <vt:lpstr>Da sagte Jesus zu ihm: „Eines fehlt dir noch: Verkaufe alles, was du hast, und verteile den Erlös an die Armen, und du wirst einen Schatz im Himmel haben. Und dann komm und folge mir nach!“</vt:lpstr>
      <vt:lpstr>Der Mann wurde sehr traurig, als er das hörte, denn er hatte ein grosses Vermögen.</vt:lpstr>
      <vt:lpstr>Als Jesus ihn so traurig sah, sagte er: „Wie schwer ist es doch für Menschen, die viel besitzen, in das Reich Gottes zu kommen! Eher geht ein Kamel durch ein Nadelöhr, als dass ein Reicher ins Reich Gottes kommt.“</vt:lpstr>
      <vt:lpstr>Da fragten die Zuhörer: „Wer kann dann überhaupt gerettet werden?“</vt:lpstr>
      <vt:lpstr>Jesus antwortete: „Was bei den Menschen unmöglich ist, das ist für Gott möglich.“</vt:lpstr>
      <vt:lpstr>I. Er geht zur richtigen Person</vt:lpstr>
      <vt:lpstr>„In Christus sind alle Schätze der Weisheit und der Erkenntnis verborgen.“</vt:lpstr>
      <vt:lpstr>„Durch Jesus wurde alles erschaffen, was im Himmel und auf der Erde ist, das Sichtbare und das Unsichtbare, Könige und Herrscher, Mächte und Gewalten. Das ganze Universum wurde durch ihn geschaffen und hat in ihm sein Ziel.“</vt:lpstr>
      <vt:lpstr>„Guter Lehrer, was muss ich tun, um das ewige Leben zu bekommen?“</vt:lpstr>
      <vt:lpstr>„Warum nennst du mich gut? Gut ist nur Gott, sonst niemand.“</vt:lpstr>
      <vt:lpstr>„Warum nennst du mich gut?</vt:lpstr>
      <vt:lpstr>„Dann bist du also tatsächlich ein König?“</vt:lpstr>
      <vt:lpstr>„Du hast Recht - ich bin ein König. Ich bin in die Welt gekommen, um für die Wahrheit Zeuge zu sein; dazu bin ich geboren. Jeder, der auf der Seite der Wahrheit steht, hört auf meine Stimme.“</vt:lpstr>
      <vt:lpstr>II. Er stellt die richtige Frage</vt:lpstr>
      <vt:lpstr>„Der Mann kam angelaufen und warf sich vor Jesus auf die Knie.“</vt:lpstr>
      <vt:lpstr>„Was muss ich tun, um das ewige Leben zu bekommen?“</vt:lpstr>
      <vt:lpstr>„Mit allem, was Gott tat, wollte er die Menschen dazu bringen, nach ihm zu fragen; er wollte, dass sie - wenn irgend möglich - in Kontakt mit ihm kommen und ihn finden. Er ist ja für keinen von uns in unerreichbarer Ferne.“</vt:lpstr>
      <vt:lpstr>„Ich denke so oft an den Herrn. Merkwürdig, wie man das unter diesen Umständen tut. Ich habe auch noch nie soviel gebetet. Ehrlich gesagt, finde ich nicht, dass ich es verdiene, wenn Gott meine Gebete erhört. Aber ich hoffe es trotzdem.“</vt:lpstr>
      <vt:lpstr>„Bitte, himmlischer Vater, hab Erbarmen mit einer armen, verlorenen, sündigen Seele.“</vt:lpstr>
      <vt:lpstr>„Wenn es zu furchtbar wird, habe ich ja immer noch eine Kugel (um sich zu erschiessen). Glaube aber, dass ich zuviel Schiss habe. Ausserdem könnte das die einzige Sünde sein, die ich je begangen habe. Ich kann mich nämlich nicht mehr an alle zehn Gebote erinnern. Ist das nicht entsetzlich? Und ich will, dass Gott meine Gebete erhört! Viel Glück! Geradewegs zur Hölle!“</vt:lpstr>
      <vt:lpstr>III. Er bekommt die richtige Antwort</vt:lpstr>
      <vt:lpstr>„Du kennst doch die Gebote: Du sollst nicht die Ehe brechen, du sollst keinen Mord begehen, du sollst nicht stehlen, du sollst keine falschen Aussagen machen, ehre deinen Vater und deine Mutter!“</vt:lpstr>
      <vt:lpstr>„Alle diese Gebote habe ich von meiner Jugend an befolgt.“</vt:lpstr>
      <vt:lpstr>„Eines fehlt dir noch: Verkaufe alles, was du hast, und verteile den Erlös an die Armen, und du wirst einen Schatz im Himmel haben. Und dann komm und folge mir nach!“</vt:lpstr>
      <vt:lpstr>„Eines fehlt dir noch: Verkaufe alles, was du hast, und verteile den Erlös an die Armen, und du wirst einen Schatz im Himmel haben. Und dann komm und folge mir nach!“</vt:lpstr>
      <vt:lpstr>„Schärfe denen, die es in dieser Welt zu Reichtum gebracht haben, ein, nicht überheblich zu sein und ihre Hoffnung nicht auf etwas so Unbeständiges wie den Reichtum zu setzen, sondern auf Gott; denn Gott gibt uns alles, was wir brauchen, in reichem Mass und möchte, dass wir Freude daran haben.“</vt:lpstr>
      <vt:lpstr>„Ermahne sie, Gutes zu tun, freigebig zu sein und ihren Besitz mit anderen zu teilen. Wenn ihr Reichtum in solchen Taten besteht, ist das im Hinblick auf ihre Zukunft eine sichere Kapitalanlage, und sie werden das wahre Leben gewinnen.“</vt:lpstr>
      <vt:lpstr>IV. Er trifft die falsche Entscheidung</vt:lpstr>
      <vt:lpstr>„Der Mann wurde sehr traurig, als er das hörte, denn er hatte ein grosses Vermögen.“</vt:lpstr>
      <vt:lpstr>„Wie schwer ist es doch für Menschen, die viel besitzen, in das Reich Gottes zu kommen! Eher geht ein Kamel durch ein Nadelöhr, als dass ein Reicher ins Reich Gottes kommt.“</vt:lpstr>
      <vt:lpstr>„Wer kann dann überhaupt gerettet werden?“</vt:lpstr>
      <vt:lpstr>„Was bei den Menschen unmöglich ist, das ist für Gott möglich.“</vt:lpstr>
      <vt:lpstr>„Jesus sah ihn an und gewann ihn lieb.“</vt:lpstr>
      <vt:lpstr>Schlussgedanke</vt:lpstr>
      <vt:lpstr>„Ein Mensch kann nicht zwei Herren dienen. Er wird dem einen ergeben sein und den anderen abweisen. Für den einen wird er sich ganz einsetzen, und den anderen wird er verachten. Ihr könnt nicht Gott dienen und zugleich dem Mammon.“</vt:lpstr>
      <vt:lpstr>„Was bei den Menschen unmöglich ist, das ist für Gott möglich.“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wichtigste Frage des Lebens</dc:title>
  <dc:creator>Jürg Birnstiel</dc:creator>
  <cp:lastModifiedBy>Me</cp:lastModifiedBy>
  <cp:revision>612</cp:revision>
  <dcterms:created xsi:type="dcterms:W3CDTF">2013-11-12T15:20:47Z</dcterms:created>
  <dcterms:modified xsi:type="dcterms:W3CDTF">2017-05-25T15:57:55Z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