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0"/>
  </p:notesMasterIdLst>
  <p:handoutMasterIdLst>
    <p:handoutMasterId r:id="rId21"/>
  </p:handoutMasterIdLst>
  <p:sldIdLst>
    <p:sldId id="735" r:id="rId2"/>
    <p:sldId id="1031" r:id="rId3"/>
    <p:sldId id="1077" r:id="rId4"/>
    <p:sldId id="1078" r:id="rId5"/>
    <p:sldId id="1079" r:id="rId6"/>
    <p:sldId id="1080" r:id="rId7"/>
    <p:sldId id="1081" r:id="rId8"/>
    <p:sldId id="1082" r:id="rId9"/>
    <p:sldId id="1083" r:id="rId10"/>
    <p:sldId id="962" r:id="rId11"/>
    <p:sldId id="1084" r:id="rId12"/>
    <p:sldId id="1085" r:id="rId13"/>
    <p:sldId id="1086" r:id="rId14"/>
    <p:sldId id="1087" r:id="rId15"/>
    <p:sldId id="1088" r:id="rId16"/>
    <p:sldId id="259" r:id="rId17"/>
    <p:sldId id="1089" r:id="rId18"/>
    <p:sldId id="1090" r:id="rId1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5739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0386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72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237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1589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885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357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95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0052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4661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78302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4896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13457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0" y="-6571"/>
            <a:ext cx="9036496" cy="2031325"/>
          </a:xfrm>
        </p:spPr>
        <p:txBody>
          <a:bodyPr wrap="square">
            <a:spAutoFit/>
          </a:bodyPr>
          <a:lstStyle/>
          <a:p>
            <a:pPr algn="l"/>
            <a:r>
              <a:rPr lang="de-CH" altLang="de-DE" sz="6600" dirty="0">
                <a:solidFill>
                  <a:schemeClr val="bg1">
                    <a:lumMod val="50000"/>
                  </a:schemeClr>
                </a:solidFill>
                <a:effectLst/>
                <a:latin typeface="Univers LT Std 47 Cn Lt" pitchFamily="34" charset="0"/>
              </a:rPr>
              <a:t>Vorgesetzte:</a:t>
            </a:r>
            <a:br>
              <a:rPr lang="de-CH" altLang="de-DE" sz="6600" dirty="0">
                <a:solidFill>
                  <a:schemeClr val="bg1">
                    <a:lumMod val="50000"/>
                  </a:schemeClr>
                </a:solidFill>
                <a:effectLst/>
                <a:latin typeface="Univers LT Std 47 Cn Lt" pitchFamily="34" charset="0"/>
              </a:rPr>
            </a:br>
            <a:r>
              <a:rPr lang="de-CH" altLang="de-DE" sz="6000" dirty="0">
                <a:solidFill>
                  <a:schemeClr val="bg1">
                    <a:lumMod val="50000"/>
                  </a:schemeClr>
                </a:solidFill>
                <a:effectLst/>
                <a:latin typeface="Univers LT Std 47 Cn Lt" pitchFamily="34" charset="0"/>
              </a:rPr>
              <a:t>bleibt freundlich und beherrscht</a:t>
            </a:r>
            <a:endParaRPr lang="de-DE" altLang="de-DE" sz="60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Beziehungen (7/7)</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6,9</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bg1">
                    <a:lumMod val="50000"/>
                  </a:schemeClr>
                </a:solidFill>
                <a:effectLst/>
                <a:latin typeface="Univers LT Std 47 Cn Lt" pitchFamily="34" charset="0"/>
              </a:rPr>
              <a:t>II. </a:t>
            </a:r>
            <a:r>
              <a:rPr lang="de-CH" altLang="de-DE" dirty="0">
                <a:solidFill>
                  <a:schemeClr val="bg1">
                    <a:lumMod val="50000"/>
                  </a:schemeClr>
                </a:solidFill>
                <a:effectLst/>
                <a:latin typeface="Univers LT Std 47 Cn Lt" pitchFamily="34" charset="0"/>
              </a:rPr>
              <a:t>Das Gleichstellungs-Prinzip gilt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„Denkt daran, dass es einen gibt, der sowohl ihr Herr ist als auch euer Herr.“</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7567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797152"/>
            <a:ext cx="4176464" cy="400110"/>
          </a:xfrm>
        </p:spPr>
        <p:txBody>
          <a:bodyPr wrap="square">
            <a:spAutoFit/>
          </a:bodyPr>
          <a:lstStyle/>
          <a:p>
            <a:pPr algn="r"/>
            <a:r>
              <a:rPr lang="de-CH" altLang="de-DE" sz="2000" dirty="0">
                <a:effectLst/>
                <a:latin typeface="Univers LT Std 47 Cn Lt" pitchFamily="34" charset="0"/>
              </a:rPr>
              <a:t>Hiob 34,19.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96307"/>
            <a:ext cx="8938344" cy="1938992"/>
          </a:xfrm>
        </p:spPr>
        <p:txBody>
          <a:bodyPr wrap="square">
            <a:spAutoFit/>
          </a:bodyPr>
          <a:lstStyle/>
          <a:p>
            <a:pPr algn="l"/>
            <a:r>
              <a:rPr lang="de-CH" altLang="de-DE" sz="4000" dirty="0">
                <a:solidFill>
                  <a:schemeClr val="bg1">
                    <a:lumMod val="50000"/>
                  </a:schemeClr>
                </a:solidFill>
                <a:effectLst/>
                <a:latin typeface="Univers LT Std 47 Cn Lt" pitchFamily="34" charset="0"/>
              </a:rPr>
              <a:t>„Gott nimmt keine Rücksicht auf die Fürsten, zieht keinen Reichen einem Armen vor; denn alle sind Geschöpfe seiner Hände.“</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2797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797152"/>
            <a:ext cx="4176464" cy="400110"/>
          </a:xfrm>
        </p:spPr>
        <p:txBody>
          <a:bodyPr wrap="square">
            <a:spAutoFit/>
          </a:bodyPr>
          <a:lstStyle/>
          <a:p>
            <a:pPr algn="r"/>
            <a:r>
              <a:rPr lang="de-CH" altLang="de-DE" sz="2000" dirty="0">
                <a:effectLst/>
                <a:latin typeface="Univers LT Std 47 Cn Lt" pitchFamily="34" charset="0"/>
              </a:rPr>
              <a:t>5.Mose 10,17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75688"/>
            <a:ext cx="8938344" cy="3170099"/>
          </a:xfrm>
        </p:spPr>
        <p:txBody>
          <a:bodyPr wrap="square">
            <a:spAutoFit/>
          </a:bodyPr>
          <a:lstStyle/>
          <a:p>
            <a:pPr algn="l"/>
            <a:r>
              <a:rPr lang="de-CH" altLang="de-DE" sz="4000" dirty="0">
                <a:solidFill>
                  <a:schemeClr val="bg1">
                    <a:lumMod val="50000"/>
                  </a:schemeClr>
                </a:solidFill>
                <a:effectLst/>
                <a:latin typeface="Univers LT Std 47 Cn Lt" pitchFamily="34" charset="0"/>
              </a:rPr>
              <a:t>„Der HERR, euer Gott, ist der Gott aller Götter und der Herr über alle Herren, der grosse Gott, der Mächtige und der Schreckliche, der die Person nicht ansieht und kein Geschenk nimmt.“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88193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„Denkt daran, Gott ist im Himmel, und er ist ein unbestechlicher Richter.“</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9651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38344" cy="2308324"/>
          </a:xfrm>
        </p:spPr>
        <p:txBody>
          <a:bodyPr wrap="square">
            <a:spAutoFit/>
          </a:bodyPr>
          <a:lstStyle/>
          <a:p>
            <a:pPr algn="l"/>
            <a:r>
              <a:rPr lang="de-CH" altLang="de-DE" sz="7200" dirty="0">
                <a:solidFill>
                  <a:schemeClr val="bg1">
                    <a:lumMod val="50000"/>
                  </a:schemeClr>
                </a:solidFill>
                <a:effectLst/>
                <a:latin typeface="Univers LT Std 47 Cn Lt" pitchFamily="34" charset="0"/>
              </a:rPr>
              <a:t>„Bei Gott gilt kein Ansehen der Person.“</a:t>
            </a:r>
            <a:endParaRPr lang="de-DE" altLang="de-DE" sz="72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16579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Römer-Brief 12,18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38344"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„Wenn es möglich ist und soweit es an euch liegt, lebt mit allen Menschen in Frieden.“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6995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1.Korinther-Brief 9,19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38344"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„Ich bin frei und keinem Menschen gegenüber zu irgendetwas verpflichtet. Und doch habe ich mich zum Sklaven aller gemacht, um möglichst viele für Christus zu gewinnen.“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15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3553"/>
            <a:ext cx="893834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Ihr Herren, behandelt eure Sklaven nach denselben Grundsätzen, versucht nicht, sie mit Drohungen einzuschüchtern. Denkt daran, dass es einen gibt, der sowohl ihr Herr ist als auch euer Herr. Er ist im Himmel, und er ist ein unbestechlicher Richter.</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bg1">
                    <a:lumMod val="50000"/>
                  </a:schemeClr>
                </a:solidFill>
                <a:effectLst/>
                <a:latin typeface="Univers LT Std 47 Cn Lt" pitchFamily="34" charset="0"/>
              </a:rPr>
              <a:t>I. </a:t>
            </a:r>
            <a:r>
              <a:rPr lang="de-CH" altLang="de-DE" dirty="0">
                <a:solidFill>
                  <a:schemeClr val="bg1">
                    <a:lumMod val="50000"/>
                  </a:schemeClr>
                </a:solidFill>
                <a:effectLst/>
                <a:latin typeface="Univers LT Std 47 Cn Lt" pitchFamily="34" charset="0"/>
              </a:rPr>
              <a:t>Das Versetzungs-Prinzip hilft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3553"/>
            <a:ext cx="8938344" cy="2862322"/>
          </a:xfrm>
        </p:spPr>
        <p:txBody>
          <a:bodyPr wrap="square">
            <a:spAutoFit/>
          </a:bodyPr>
          <a:lstStyle/>
          <a:p>
            <a:pPr algn="l"/>
            <a:r>
              <a:rPr lang="de-CH" altLang="de-DE" sz="6000" dirty="0">
                <a:solidFill>
                  <a:schemeClr val="bg1">
                    <a:lumMod val="50000"/>
                  </a:schemeClr>
                </a:solidFill>
                <a:effectLst/>
                <a:latin typeface="Univers LT Std 47 Cn Lt" pitchFamily="34" charset="0"/>
              </a:rPr>
              <a:t>„Ihr Herren, behandelt eure Sklaven nach denselben Grundsätzen.“</a:t>
            </a:r>
            <a:endParaRPr lang="de-DE" altLang="de-DE" sz="6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02218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„Erfüllt eure Aufgaben bereitwillig und mit Freude, denn letztlich dient ihr nicht Menschen, sondern dem Herrn.“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1804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„Ihr wisst: Was ein jeder Gutes tut, das wird er vom Herrn empfangen, er sei Sklave oder Freier.“</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0301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„Versucht nicht, eure Sklaven mit Drohungen einzuschüchtern.“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56232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797152"/>
            <a:ext cx="4176464" cy="400110"/>
          </a:xfrm>
        </p:spPr>
        <p:txBody>
          <a:bodyPr wrap="square">
            <a:spAutoFit/>
          </a:bodyPr>
          <a:lstStyle/>
          <a:p>
            <a:pPr algn="r"/>
            <a:r>
              <a:rPr lang="de-CH" altLang="de-DE" sz="2000" dirty="0">
                <a:effectLst/>
                <a:latin typeface="Univers LT Std 47 Cn Lt" pitchFamily="34" charset="0"/>
              </a:rPr>
              <a:t>Hiob 31,13-14.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3553"/>
            <a:ext cx="893834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„Wenn einer meiner Knechte sich beklagte, wenn eine Magd sich über mich beschwerte, hab ich zu keiner Zeit ihr Recht missachtet. Wie könnte ich sonst Gott vor Augen treten und mich verteidigen, wenn er mich prüfte?“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2372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4869160"/>
            <a:ext cx="4176464" cy="400110"/>
          </a:xfrm>
        </p:spPr>
        <p:txBody>
          <a:bodyPr wrap="square">
            <a:spAutoFit/>
          </a:bodyPr>
          <a:lstStyle/>
          <a:p>
            <a:pPr algn="r"/>
            <a:r>
              <a:rPr lang="de-CH" altLang="de-DE" sz="2000" dirty="0">
                <a:effectLst/>
                <a:latin typeface="Univers LT Std 47 Cn Lt" pitchFamily="34" charset="0"/>
              </a:rPr>
              <a:t>Matthäus-Evangelium 7,12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1938992"/>
          </a:xfrm>
        </p:spPr>
        <p:txBody>
          <a:bodyPr wrap="square">
            <a:spAutoFit/>
          </a:bodyPr>
          <a:lstStyle/>
          <a:p>
            <a:pPr algn="l"/>
            <a:r>
              <a:rPr lang="de-CH" altLang="de-DE" sz="4000" dirty="0">
                <a:solidFill>
                  <a:schemeClr val="bg1">
                    <a:lumMod val="50000"/>
                  </a:schemeClr>
                </a:solidFill>
                <a:effectLst/>
                <a:latin typeface="Univers LT Std 47 Cn Lt" pitchFamily="34" charset="0"/>
              </a:rPr>
              <a:t>„Behandelt die Menschen so, wie ihr selbst von ihnen behandelt werden wollt – das ist es, was das Gesetz und die Propheten fordern.“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8756601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409</Words>
  <Application>Microsoft Office PowerPoint</Application>
  <PresentationFormat>Bildschirmpräsentation (4:3)</PresentationFormat>
  <Paragraphs>52</Paragraphs>
  <Slides>18</Slides>
  <Notes>18</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Designvorlage 'Berggipfel'</vt:lpstr>
      <vt:lpstr>Vorgesetzte: bleibt freundlich und beherrscht</vt:lpstr>
      <vt:lpstr>Ihr Herren, behandelt eure Sklaven nach denselben Grundsätzen, versucht nicht, sie mit Drohungen einzuschüchtern. Denkt daran, dass es einen gibt, der sowohl ihr Herr ist als auch euer Herr. Er ist im Himmel, und er ist ein unbestechlicher Richter.</vt:lpstr>
      <vt:lpstr>I. Das Versetzungs-Prinzip hilft</vt:lpstr>
      <vt:lpstr>„Ihr Herren, behandelt eure Sklaven nach denselben Grundsätzen.“</vt:lpstr>
      <vt:lpstr>„Erfüllt eure Aufgaben bereitwillig und mit Freude, denn letztlich dient ihr nicht Menschen, sondern dem Herrn.“</vt:lpstr>
      <vt:lpstr>„Ihr wisst: Was ein jeder Gutes tut, das wird er vom Herrn empfangen, er sei Sklave oder Freier.“</vt:lpstr>
      <vt:lpstr>„Versucht nicht, eure Sklaven mit Drohungen einzuschüchtern.“</vt:lpstr>
      <vt:lpstr>„Wenn einer meiner Knechte sich beklagte, wenn eine Magd sich über mich beschwerte, hab ich zu keiner Zeit ihr Recht missachtet. Wie könnte ich sonst Gott vor Augen treten und mich verteidigen, wenn er mich prüfte?“</vt:lpstr>
      <vt:lpstr>„Behandelt die Menschen so, wie ihr selbst von ihnen behandelt werden wollt – das ist es, was das Gesetz und die Propheten fordern.“</vt:lpstr>
      <vt:lpstr>II. Das Gleichstellungs-Prinzip gilt</vt:lpstr>
      <vt:lpstr>„Denkt daran, dass es einen gibt, der sowohl ihr Herr ist als auch euer Herr.“</vt:lpstr>
      <vt:lpstr>„Gott nimmt keine Rücksicht auf die Fürsten, zieht keinen Reichen einem Armen vor; denn alle sind Geschöpfe seiner Hände.“</vt:lpstr>
      <vt:lpstr>„Der HERR, euer Gott, ist der Gott aller Götter und der Herr über alle Herren, der grosse Gott, der Mächtige und der Schreckliche, der die Person nicht ansieht und kein Geschenk nimmt.“</vt:lpstr>
      <vt:lpstr>„Denkt daran, Gott ist im Himmel, und er ist ein unbestechlicher Richter.“</vt:lpstr>
      <vt:lpstr>„Bei Gott gilt kein Ansehen der Person.“</vt:lpstr>
      <vt:lpstr>Schlussgedanke</vt:lpstr>
      <vt:lpstr>„Wenn es möglich ist und soweit es an euch liegt, lebt mit allen Menschen in Frieden.“</vt:lpstr>
      <vt:lpstr>„Ich bin frei und keinem Menschen gegenüber zu irgendetwas verpflichtet. Und doch habe ich mich zum Sklaven aller gemacht, um möglichst viele für Christus zu gewinnen.“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7/7 - Arbeitgeber: bleibt freundlich und beherrscht - Folien</dc:title>
  <dc:creator>Jürg Birnstiel</dc:creator>
  <cp:lastModifiedBy>Me</cp:lastModifiedBy>
  <cp:revision>797</cp:revision>
  <dcterms:created xsi:type="dcterms:W3CDTF">2013-11-12T15:20:47Z</dcterms:created>
  <dcterms:modified xsi:type="dcterms:W3CDTF">2018-11-27T09:02:14Z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