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1029" r:id="rId3"/>
    <p:sldId id="1030" r:id="rId4"/>
    <p:sldId id="1031" r:id="rId5"/>
    <p:sldId id="1032" r:id="rId6"/>
    <p:sldId id="896" r:id="rId7"/>
    <p:sldId id="1033" r:id="rId8"/>
    <p:sldId id="1034" r:id="rId9"/>
    <p:sldId id="1035" r:id="rId10"/>
    <p:sldId id="1036" r:id="rId11"/>
    <p:sldId id="1037" r:id="rId12"/>
    <p:sldId id="1038" r:id="rId13"/>
    <p:sldId id="1039" r:id="rId14"/>
    <p:sldId id="1040" r:id="rId15"/>
    <p:sldId id="1041" r:id="rId16"/>
    <p:sldId id="1042" r:id="rId17"/>
    <p:sldId id="1043" r:id="rId18"/>
    <p:sldId id="1044" r:id="rId19"/>
    <p:sldId id="1045" r:id="rId20"/>
    <p:sldId id="962" r:id="rId21"/>
    <p:sldId id="1046" r:id="rId22"/>
    <p:sldId id="1047" r:id="rId23"/>
    <p:sldId id="1048" r:id="rId24"/>
    <p:sldId id="1050" r:id="rId25"/>
    <p:sldId id="1049" r:id="rId26"/>
    <p:sldId id="1051" r:id="rId27"/>
    <p:sldId id="1052" r:id="rId28"/>
    <p:sldId id="1053" r:id="rId29"/>
    <p:sldId id="1054" r:id="rId30"/>
    <p:sldId id="1055" r:id="rId31"/>
    <p:sldId id="1056" r:id="rId32"/>
    <p:sldId id="259" r:id="rId33"/>
    <p:sldId id="1058" r:id="rId34"/>
    <p:sldId id="1057"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7918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91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2002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9430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1414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799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3210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32709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0697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3846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8301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4064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29783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6469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0857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0751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79718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4545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36124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909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78790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834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79342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6192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146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7737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1054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32572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5791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0214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32086" y="241484"/>
            <a:ext cx="8858067" cy="1015663"/>
          </a:xfrm>
        </p:spPr>
        <p:txBody>
          <a:bodyPr wrap="square">
            <a:spAutoFit/>
          </a:bodyPr>
          <a:lstStyle/>
          <a:p>
            <a:pPr algn="l"/>
            <a:r>
              <a:rPr lang="de-CH" altLang="de-DE" sz="6000" dirty="0">
                <a:solidFill>
                  <a:schemeClr val="tx1"/>
                </a:solidFill>
                <a:effectLst/>
                <a:latin typeface="Univers LT Std 47 Cn Lt" pitchFamily="34" charset="0"/>
              </a:rPr>
              <a:t>Verzichte auf Heimlichkeiten!</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568178" y="609329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Geisterfülltes Leben ist konkret und unkompliziert! (3/4)</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925719" y="3645024"/>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5,8-14</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Kolosser-Brief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4408"/>
            <a:ext cx="7272808" cy="1938992"/>
          </a:xfrm>
        </p:spPr>
        <p:txBody>
          <a:bodyPr wrap="square">
            <a:spAutoFit/>
          </a:bodyPr>
          <a:lstStyle/>
          <a:p>
            <a:pPr algn="l"/>
            <a:r>
              <a:rPr lang="de-CH" altLang="de-DE" sz="4000" dirty="0">
                <a:solidFill>
                  <a:schemeClr val="tx1"/>
                </a:solidFill>
                <a:effectLst/>
                <a:latin typeface="Univers LT Std 47 Cn Lt" pitchFamily="34" charset="0"/>
              </a:rPr>
              <a:t>„Dank dem Vater, der euch tüchtig gemacht hat zu dem Erbteil der Heiligen im Licht.“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4546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Kolosser-Brief 1,13-14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1"/>
            <a:ext cx="7272808" cy="3170099"/>
          </a:xfrm>
        </p:spPr>
        <p:txBody>
          <a:bodyPr wrap="square">
            <a:spAutoFit/>
          </a:bodyPr>
          <a:lstStyle/>
          <a:p>
            <a:pPr algn="l"/>
            <a:r>
              <a:rPr lang="de-CH" altLang="de-DE" sz="4000" dirty="0">
                <a:solidFill>
                  <a:schemeClr val="tx1"/>
                </a:solidFill>
                <a:effectLst/>
                <a:latin typeface="Univers LT Std 47 Cn Lt" pitchFamily="34" charset="0"/>
              </a:rPr>
              <a:t>„Gott hat uns errettet aus der Macht der Finsternis und hat uns versetzt in das Reich seines geliebten Sohnes,</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in dem wir die Erlösung haben, nämlich die Vergebung der Sünden.“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102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2.Korinther-Brief 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1938992"/>
          </a:xfrm>
        </p:spPr>
        <p:txBody>
          <a:bodyPr wrap="square">
            <a:spAutoFit/>
          </a:bodyPr>
          <a:lstStyle/>
          <a:p>
            <a:pPr algn="l"/>
            <a:r>
              <a:rPr lang="de-CH" altLang="de-DE" sz="4000" dirty="0">
                <a:solidFill>
                  <a:schemeClr val="tx1"/>
                </a:solidFill>
                <a:effectLst/>
                <a:latin typeface="Univers LT Std 47 Cn Lt" pitchFamily="34" charset="0"/>
              </a:rPr>
              <a:t>„Ist unser Evangelium verdeckt,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so ist’s denen verdeckt,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verloren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719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2.Korinther-Brief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8025"/>
            <a:ext cx="9036496" cy="3170099"/>
          </a:xfrm>
        </p:spPr>
        <p:txBody>
          <a:bodyPr wrap="square">
            <a:spAutoFit/>
          </a:bodyPr>
          <a:lstStyle/>
          <a:p>
            <a:pPr algn="l"/>
            <a:r>
              <a:rPr lang="de-CH" altLang="de-DE" sz="4000" dirty="0">
                <a:solidFill>
                  <a:schemeClr val="tx1"/>
                </a:solidFill>
                <a:effectLst/>
                <a:latin typeface="Univers LT Std 47 Cn Lt" pitchFamily="34" charset="0"/>
              </a:rPr>
              <a:t>„Es sind die Ungläubigen, denen der Gott dieser Welt (der Teufel) den Sinn verblendet hat, dass sie nicht sehen das helle Licht des Evangeliums von der Herrlichkeit Christi, welcher ist das Ebenbild Gottes.“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6073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2.Korinther-Brief 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36615"/>
            <a:ext cx="9036496" cy="3785652"/>
          </a:xfrm>
        </p:spPr>
        <p:txBody>
          <a:bodyPr wrap="square">
            <a:spAutoFit/>
          </a:bodyPr>
          <a:lstStyle/>
          <a:p>
            <a:pPr algn="l"/>
            <a:r>
              <a:rPr lang="de-CH" altLang="de-DE" sz="4000" dirty="0">
                <a:solidFill>
                  <a:schemeClr val="tx1"/>
                </a:solidFill>
                <a:effectLst/>
                <a:latin typeface="Univers LT Std 47 Cn Lt" pitchFamily="34" charset="0"/>
              </a:rPr>
              <a:t>Derselbe Gott, der (bei der Erschaffung der Welt) gesagt hat: »Aus der Finsternis soll Licht hervorstrahlen!«, der hat es auch in unseren Herzen hell werden lassen, sodass wir in der Person von Jesus Christus den vollen Glanz von Gottes Herrlichkeit erkennen.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5521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Johannes-Evangelium 14,23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554545"/>
          </a:xfrm>
        </p:spPr>
        <p:txBody>
          <a:bodyPr wrap="square">
            <a:spAutoFit/>
          </a:bodyPr>
          <a:lstStyle/>
          <a:p>
            <a:pPr algn="l"/>
            <a:r>
              <a:rPr lang="de-CH" altLang="de-DE" sz="4000" dirty="0">
                <a:solidFill>
                  <a:schemeClr val="tx1"/>
                </a:solidFill>
                <a:effectLst/>
                <a:latin typeface="Univers LT Std 47 Cn Lt" pitchFamily="34" charset="0"/>
              </a:rPr>
              <a:t>„Wenn jemand mich liebt, wird er sich nach meinem Wort richten. Mein Vater wird ihn lieben, und wir werden zu ihm kommen und bei ihm wohnen.“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8262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1078" y="332656"/>
            <a:ext cx="8856984" cy="830997"/>
          </a:xfrm>
        </p:spPr>
        <p:txBody>
          <a:bodyPr wrap="square">
            <a:spAutoFit/>
          </a:bodyPr>
          <a:lstStyle/>
          <a:p>
            <a:pPr algn="l"/>
            <a:r>
              <a:rPr lang="de-CH" altLang="de-DE" sz="4800" dirty="0">
                <a:solidFill>
                  <a:schemeClr val="tx1"/>
                </a:solidFill>
                <a:effectLst/>
                <a:latin typeface="Univers LT Std 47 Cn Lt" pitchFamily="34" charset="0"/>
              </a:rPr>
              <a:t>„Nun seid ihr Licht in dem Herrn.“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28429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1078" y="332656"/>
            <a:ext cx="8856984" cy="830997"/>
          </a:xfrm>
        </p:spPr>
        <p:txBody>
          <a:bodyPr wrap="square">
            <a:spAutoFit/>
          </a:bodyPr>
          <a:lstStyle/>
          <a:p>
            <a:pPr algn="l"/>
            <a:r>
              <a:rPr lang="de-CH" altLang="de-DE" sz="4800" dirty="0">
                <a:solidFill>
                  <a:schemeClr val="tx1"/>
                </a:solidFill>
                <a:effectLst/>
                <a:latin typeface="Univers LT Std 47 Cn Lt" pitchFamily="34" charset="0"/>
              </a:rPr>
              <a:t>„Lebt als Kinder des Lichts.“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758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1078" y="59140"/>
            <a:ext cx="8856984" cy="1569660"/>
          </a:xfrm>
        </p:spPr>
        <p:txBody>
          <a:bodyPr wrap="square">
            <a:spAutoFit/>
          </a:bodyPr>
          <a:lstStyle/>
          <a:p>
            <a:pPr algn="l"/>
            <a:r>
              <a:rPr lang="de-CH" altLang="de-DE" sz="4800" dirty="0">
                <a:solidFill>
                  <a:schemeClr val="tx1"/>
                </a:solidFill>
                <a:effectLst/>
                <a:latin typeface="Univers LT Std 47 Cn Lt" pitchFamily="34" charset="0"/>
              </a:rPr>
              <a:t>„Die Frucht des Lichts ist lauter Güte und Gerechtigkeit und Wahrheit.“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4459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260648"/>
            <a:ext cx="5580620" cy="1569660"/>
          </a:xfrm>
        </p:spPr>
        <p:txBody>
          <a:bodyPr wrap="square">
            <a:spAutoFit/>
          </a:bodyPr>
          <a:lstStyle/>
          <a:p>
            <a:pPr algn="l"/>
            <a:r>
              <a:rPr lang="de-CH" altLang="de-DE" sz="4800" dirty="0">
                <a:solidFill>
                  <a:schemeClr val="tx1"/>
                </a:solidFill>
                <a:effectLst/>
                <a:latin typeface="Univers LT Std 47 Cn Lt" pitchFamily="34" charset="0"/>
              </a:rPr>
              <a:t>„Prüft, was dem Herrn wohlgefällig ist.“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2164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44624"/>
            <a:ext cx="9036496" cy="2554545"/>
          </a:xfrm>
        </p:spPr>
        <p:txBody>
          <a:bodyPr wrap="square">
            <a:spAutoFit/>
          </a:bodyPr>
          <a:lstStyle/>
          <a:p>
            <a:pPr algn="l"/>
            <a:r>
              <a:rPr lang="de-CH" altLang="de-DE" sz="4000" dirty="0">
                <a:solidFill>
                  <a:schemeClr val="tx1"/>
                </a:solidFill>
                <a:effectLst/>
                <a:latin typeface="Univers LT Std 47 Cn Lt" pitchFamily="34" charset="0"/>
              </a:rPr>
              <a:t>Denn ihr wart früher Finsternis; nun aber seid ihr Licht in dem Herrn. Wandelt als Kinder des Lichts; die Frucht des Lichts ist lauter Güte und Gerechtigkeit und Wahrheit.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906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604138"/>
            <a:ext cx="5760640"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Bleibt im Licht!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3764" y="404664"/>
            <a:ext cx="8712968" cy="1569660"/>
          </a:xfrm>
        </p:spPr>
        <p:txBody>
          <a:bodyPr wrap="square">
            <a:spAutoFit/>
          </a:bodyPr>
          <a:lstStyle/>
          <a:p>
            <a:pPr algn="l"/>
            <a:r>
              <a:rPr lang="de-CH" altLang="de-DE" sz="4800" dirty="0">
                <a:solidFill>
                  <a:schemeClr val="tx1"/>
                </a:solidFill>
                <a:effectLst/>
                <a:latin typeface="Univers LT Std 47 Cn Lt" pitchFamily="34" charset="0"/>
              </a:rPr>
              <a:t>„Habt nicht Gemeinschaft mit den unfruchtbaren Werken der Finsternis.“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282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75396"/>
            <a:ext cx="8234266" cy="3785652"/>
          </a:xfrm>
        </p:spPr>
        <p:txBody>
          <a:bodyPr wrap="square">
            <a:spAutoFit/>
          </a:bodyPr>
          <a:lstStyle/>
          <a:p>
            <a:pPr algn="l"/>
            <a:r>
              <a:rPr lang="de-CH" altLang="de-DE" sz="4000" dirty="0">
                <a:solidFill>
                  <a:schemeClr val="tx1"/>
                </a:solidFill>
                <a:effectLst/>
                <a:latin typeface="Univers LT Std 47 Cn Lt" pitchFamily="34" charset="0"/>
              </a:rPr>
              <a:t>„Auf sexuelle Unmoral und Schamlosigkeit jeder Art, aber auch auf Habgier sollt ihr euch nicht einmal mit Worten einlassen, denn es gehört sich nicht für Gottes heiliges Volk, sich mit solchen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Dingen zu beschäftigen.“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7288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1938992"/>
          </a:xfrm>
        </p:spPr>
        <p:txBody>
          <a:bodyPr wrap="square">
            <a:spAutoFit/>
          </a:bodyPr>
          <a:lstStyle/>
          <a:p>
            <a:pPr algn="l"/>
            <a:r>
              <a:rPr lang="de-CH" altLang="de-DE" sz="4000" dirty="0">
                <a:solidFill>
                  <a:schemeClr val="tx1"/>
                </a:solidFill>
                <a:effectLst/>
                <a:latin typeface="Univers LT Std 47 Cn Lt" pitchFamily="34" charset="0"/>
              </a:rPr>
              <a:t>„Genauso wenig haben Obszönitäten, gottloses Geschwätz und anzügliche Witze etwas bei euch zu suchen.“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645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Hebräer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2554545"/>
          </a:xfrm>
        </p:spPr>
        <p:txBody>
          <a:bodyPr wrap="square">
            <a:spAutoFit/>
          </a:bodyPr>
          <a:lstStyle/>
          <a:p>
            <a:pPr algn="l"/>
            <a:r>
              <a:rPr lang="de-CH" altLang="de-DE" sz="4000" dirty="0">
                <a:solidFill>
                  <a:schemeClr val="tx1"/>
                </a:solidFill>
                <a:effectLst/>
                <a:latin typeface="Univers LT Std 47 Cn Lt" pitchFamily="34" charset="0"/>
              </a:rPr>
              <a:t>„Lasst uns ablegen alles, was uns beschwert, und die Sünde, die uns umstrickt. Lasst uns laufen mit Geduld in dem Kampf,</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der uns bestimmt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7439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491480"/>
            <a:ext cx="8244916" cy="1107996"/>
          </a:xfrm>
        </p:spPr>
        <p:txBody>
          <a:bodyPr wrap="square">
            <a:spAutoFit/>
          </a:bodyPr>
          <a:lstStyle/>
          <a:p>
            <a:pPr algn="l"/>
            <a:r>
              <a:rPr lang="de-CH" altLang="de-DE" sz="6600" dirty="0">
                <a:solidFill>
                  <a:schemeClr val="tx1"/>
                </a:solidFill>
                <a:effectLst/>
                <a:latin typeface="Univers LT Std 47 Cn Lt" pitchFamily="34" charset="0"/>
              </a:rPr>
              <a:t>„Deckt sie vielmehr auf.“</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53939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064896" cy="1323439"/>
          </a:xfrm>
        </p:spPr>
        <p:txBody>
          <a:bodyPr wrap="square">
            <a:spAutoFit/>
          </a:bodyPr>
          <a:lstStyle/>
          <a:p>
            <a:pPr algn="l"/>
            <a:r>
              <a:rPr lang="de-CH" altLang="de-DE" sz="4000" dirty="0">
                <a:solidFill>
                  <a:schemeClr val="tx1"/>
                </a:solidFill>
                <a:effectLst/>
                <a:latin typeface="Univers LT Std 47 Cn Lt" pitchFamily="34" charset="0"/>
              </a:rPr>
              <a:t>„Denn was von ihnen heimlich getan wird, davon auch nur zu reden ist schändlich.“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3940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Johannes-Evangelium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1938992"/>
          </a:xfrm>
        </p:spPr>
        <p:txBody>
          <a:bodyPr wrap="square">
            <a:spAutoFit/>
          </a:bodyPr>
          <a:lstStyle/>
          <a:p>
            <a:pPr algn="l"/>
            <a:r>
              <a:rPr lang="de-CH" altLang="de-DE" sz="4000" dirty="0">
                <a:solidFill>
                  <a:schemeClr val="tx1"/>
                </a:solidFill>
                <a:effectLst/>
                <a:latin typeface="Univers LT Std 47 Cn Lt" pitchFamily="34" charset="0"/>
              </a:rPr>
              <a:t>„Jeder, der Böses tut, hasst das Licht;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er tritt nicht ins Licht, damit sein Tun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nicht aufgedeckt wird.“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6014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Johannes-Evangelium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2554545"/>
          </a:xfrm>
        </p:spPr>
        <p:txBody>
          <a:bodyPr wrap="square">
            <a:spAutoFit/>
          </a:bodyPr>
          <a:lstStyle/>
          <a:p>
            <a:pPr algn="l"/>
            <a:r>
              <a:rPr lang="de-CH" altLang="de-DE" sz="4000" dirty="0">
                <a:solidFill>
                  <a:schemeClr val="tx1"/>
                </a:solidFill>
                <a:effectLst/>
                <a:latin typeface="Univers LT Std 47 Cn Lt" pitchFamily="34" charset="0"/>
              </a:rPr>
              <a:t>„Wer sich jedoch bei dem, was er tut, nach der Wahrheit richtet, der tritt ins Licht, und es wird offenbar, dass sein Tun in Gott gegründet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09496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1938992"/>
          </a:xfrm>
        </p:spPr>
        <p:txBody>
          <a:bodyPr wrap="square">
            <a:spAutoFit/>
          </a:bodyPr>
          <a:lstStyle/>
          <a:p>
            <a:pPr algn="l"/>
            <a:r>
              <a:rPr lang="de-CH" altLang="de-DE" sz="4000" dirty="0">
                <a:solidFill>
                  <a:schemeClr val="tx1"/>
                </a:solidFill>
                <a:effectLst/>
                <a:latin typeface="Univers LT Std 47 Cn Lt" pitchFamily="34" charset="0"/>
              </a:rPr>
              <a:t>„Das alles aber wird aufgedeckt, wenn’s vom Licht offenbart wird; denn alles,</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was offenbar wird, das ist Licht.“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8648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326560" cy="2554545"/>
          </a:xfrm>
        </p:spPr>
        <p:txBody>
          <a:bodyPr wrap="square">
            <a:spAutoFit/>
          </a:bodyPr>
          <a:lstStyle/>
          <a:p>
            <a:pPr algn="l"/>
            <a:r>
              <a:rPr lang="de-CH" altLang="de-DE" sz="4000" dirty="0">
                <a:solidFill>
                  <a:schemeClr val="tx1"/>
                </a:solidFill>
                <a:effectLst/>
                <a:latin typeface="Univers LT Std 47 Cn Lt" pitchFamily="34" charset="0"/>
              </a:rPr>
              <a:t>Prüft, was dem Herrn wohlgefällig ist und habt nicht Gemeinschaft mit den unfruchtbaren Werken der Finsternis; deckt sie vielmehr auf.</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9715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3170099"/>
          </a:xfrm>
        </p:spPr>
        <p:txBody>
          <a:bodyPr wrap="square">
            <a:spAutoFit/>
          </a:bodyPr>
          <a:lstStyle/>
          <a:p>
            <a:pPr algn="l"/>
            <a:r>
              <a:rPr lang="de-CH" altLang="de-DE" sz="4000" dirty="0">
                <a:solidFill>
                  <a:schemeClr val="tx1"/>
                </a:solidFill>
                <a:effectLst/>
                <a:latin typeface="Univers LT Std 47 Cn Lt" pitchFamily="34" charset="0"/>
              </a:rPr>
              <a:t>„Wenn wir unsere Sünden bekennen, erweist Gott sich als treu und gerecht: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Er vergibt uns unsere Sünden und reinigt uns von allem Unrecht, das wir begangen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1671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192688" cy="1938992"/>
          </a:xfrm>
        </p:spPr>
        <p:txBody>
          <a:bodyPr wrap="square">
            <a:spAutoFit/>
          </a:bodyPr>
          <a:lstStyle/>
          <a:p>
            <a:pPr algn="l"/>
            <a:r>
              <a:rPr lang="de-CH" altLang="de-DE" sz="4000" dirty="0">
                <a:solidFill>
                  <a:schemeClr val="tx1"/>
                </a:solidFill>
                <a:effectLst/>
                <a:latin typeface="Univers LT Std 47 Cn Lt" pitchFamily="34" charset="0"/>
              </a:rPr>
              <a:t>„Wach auf, der du schläfst, und steh auf von den Toten, so wird dich Christus erleuchten.“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91272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2.Korinther-Brief 6,14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1938992"/>
          </a:xfrm>
        </p:spPr>
        <p:txBody>
          <a:bodyPr wrap="square">
            <a:spAutoFit/>
          </a:bodyPr>
          <a:lstStyle/>
          <a:p>
            <a:pPr algn="l"/>
            <a:r>
              <a:rPr lang="de-CH" altLang="de-DE" sz="4000" dirty="0">
                <a:solidFill>
                  <a:schemeClr val="tx1"/>
                </a:solidFill>
                <a:effectLst/>
                <a:latin typeface="Univers LT Std 47 Cn Lt" pitchFamily="34" charset="0"/>
              </a:rPr>
              <a:t>„Was hat Gerechtigkeit zu schaffen mit Gesetzlosigkeit? Was hat das Licht für Gemeinschaft mit der Finsternis?“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772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Philipper-Brief 2,14-15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28992" cy="3170099"/>
          </a:xfrm>
        </p:spPr>
        <p:txBody>
          <a:bodyPr wrap="square">
            <a:spAutoFit/>
          </a:bodyPr>
          <a:lstStyle/>
          <a:p>
            <a:pPr algn="l"/>
            <a:r>
              <a:rPr lang="de-CH" altLang="de-DE" sz="4000" dirty="0">
                <a:solidFill>
                  <a:schemeClr val="tx1"/>
                </a:solidFill>
                <a:effectLst/>
                <a:latin typeface="Univers LT Std 47 Cn Lt" pitchFamily="34" charset="0"/>
              </a:rPr>
              <a:t>„Tut alles ohne Murren und ohne Zweifel, damit ihr ohne Tadel und lauter seid,</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Gottes Kinder, ohne Makel mitten unter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einem verdorbenen und verkehrten Geschlecht,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unter dem ihr scheint als Lichter in der Welt.“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882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1323439"/>
          </a:xfrm>
        </p:spPr>
        <p:txBody>
          <a:bodyPr wrap="square">
            <a:spAutoFit/>
          </a:bodyPr>
          <a:lstStyle/>
          <a:p>
            <a:pPr algn="l"/>
            <a:r>
              <a:rPr lang="de-CH" altLang="de-DE" sz="4000" dirty="0">
                <a:solidFill>
                  <a:schemeClr val="tx1"/>
                </a:solidFill>
                <a:effectLst/>
                <a:latin typeface="Univers LT Std 47 Cn Lt" pitchFamily="34" charset="0"/>
              </a:rPr>
              <a:t>Denn was von ihnen heimlich getan wird, davon auch nur zu reden ist schändlich.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7362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820978"/>
            <a:ext cx="4176464" cy="400110"/>
          </a:xfrm>
        </p:spPr>
        <p:txBody>
          <a:bodyPr wrap="square">
            <a:spAutoFit/>
          </a:bodyPr>
          <a:lstStyle/>
          <a:p>
            <a:pPr algn="r"/>
            <a:r>
              <a:rPr lang="de-CH" altLang="de-DE" sz="2000" dirty="0">
                <a:effectLst/>
                <a:latin typeface="Univers LT Std 47 Cn Lt" pitchFamily="34" charset="0"/>
              </a:rPr>
              <a:t>Epheser-Brief 5,13-14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20880" cy="3785652"/>
          </a:xfrm>
        </p:spPr>
        <p:txBody>
          <a:bodyPr wrap="square">
            <a:spAutoFit/>
          </a:bodyPr>
          <a:lstStyle/>
          <a:p>
            <a:pPr algn="l"/>
            <a:r>
              <a:rPr lang="de-CH" altLang="de-DE" sz="4000" dirty="0">
                <a:solidFill>
                  <a:schemeClr val="tx1"/>
                </a:solidFill>
                <a:effectLst/>
                <a:latin typeface="Univers LT Std 47 Cn Lt" pitchFamily="34" charset="0"/>
              </a:rPr>
              <a:t>Das alles aber wird aufgedeckt, wenn’s vom Licht offenbart wird; denn alles, was offenbar wird, das ist Licht. Darum heisst es: Wach auf, der du schläfst, und steh auf von den Toten, so wird dich Christus erleuchten.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924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Lebt im Licht!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1323439"/>
          </a:xfrm>
        </p:spPr>
        <p:txBody>
          <a:bodyPr wrap="square">
            <a:spAutoFit/>
          </a:bodyPr>
          <a:lstStyle/>
          <a:p>
            <a:pPr algn="l"/>
            <a:r>
              <a:rPr lang="de-CH" altLang="de-DE" sz="4000" dirty="0">
                <a:solidFill>
                  <a:schemeClr val="tx1"/>
                </a:solidFill>
                <a:effectLst/>
                <a:latin typeface="Univers LT Std 47 Cn Lt" pitchFamily="34" charset="0"/>
              </a:rPr>
              <a:t>„Denn ihr wart früher Finsternis;</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nun aber seid ihr Licht in dem Herrn.“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610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34861"/>
            <a:ext cx="7272808" cy="830997"/>
          </a:xfrm>
        </p:spPr>
        <p:txBody>
          <a:bodyPr wrap="square">
            <a:spAutoFit/>
          </a:bodyPr>
          <a:lstStyle/>
          <a:p>
            <a:pPr algn="l"/>
            <a:r>
              <a:rPr lang="de-CH" altLang="de-DE" sz="4800" dirty="0">
                <a:solidFill>
                  <a:schemeClr val="tx1"/>
                </a:solidFill>
                <a:effectLst/>
                <a:latin typeface="Univers LT Std 47 Cn Lt" pitchFamily="34" charset="0"/>
              </a:rPr>
              <a:t>„Ihr seid Licht in dem Herrn.“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828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2554545"/>
          </a:xfrm>
        </p:spPr>
        <p:txBody>
          <a:bodyPr wrap="square">
            <a:spAutoFit/>
          </a:bodyPr>
          <a:lstStyle/>
          <a:p>
            <a:pPr algn="l"/>
            <a:r>
              <a:rPr lang="de-CH" altLang="de-DE" sz="4000" dirty="0">
                <a:solidFill>
                  <a:schemeClr val="tx1"/>
                </a:solidFill>
                <a:effectLst/>
                <a:latin typeface="Univers LT Std 47 Cn Lt" pitchFamily="34" charset="0"/>
              </a:rPr>
              <a:t>„Ich bin das Licht der Welt. Wer mir nachfolgt, der wird nicht wandeln in der Finsternis, sondern wird das Licht des Lebens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7080914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736</Words>
  <Application>Microsoft Office PowerPoint</Application>
  <PresentationFormat>Bildschirmpräsentation (4:3)</PresentationFormat>
  <Paragraphs>100</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Verzichte auf Heimlichkeiten!</vt:lpstr>
      <vt:lpstr>Denn ihr wart früher Finsternis; nun aber seid ihr Licht in dem Herrn. Wandelt als Kinder des Lichts; die Frucht des Lichts ist lauter Güte und Gerechtigkeit und Wahrheit.</vt:lpstr>
      <vt:lpstr>Prüft, was dem Herrn wohlgefällig ist und habt nicht Gemeinschaft mit den unfruchtbaren Werken der Finsternis; deckt sie vielmehr auf.</vt:lpstr>
      <vt:lpstr>Denn was von ihnen heimlich getan wird, davon auch nur zu reden ist schändlich.</vt:lpstr>
      <vt:lpstr>Das alles aber wird aufgedeckt, wenn’s vom Licht offenbart wird; denn alles, was offenbar wird, das ist Licht. Darum heisst es: Wach auf, der du schläfst, und steh auf von den Toten, so wird dich Christus erleuchten.</vt:lpstr>
      <vt:lpstr>I. Lebt im Licht!</vt:lpstr>
      <vt:lpstr>„Denn ihr wart früher Finsternis; nun aber seid ihr Licht in dem Herrn.“</vt:lpstr>
      <vt:lpstr>„Ihr seid Licht in dem Herrn.“</vt:lpstr>
      <vt:lpstr>„Ich bin das Licht der Welt. Wer mir nachfolgt, der wird nicht wandeln in der Finsternis, sondern wird das Licht des Lebens haben.“</vt:lpstr>
      <vt:lpstr>„Dank dem Vater, der euch tüchtig gemacht hat zu dem Erbteil der Heiligen im Licht.“</vt:lpstr>
      <vt:lpstr>„Gott hat uns errettet aus der Macht der Finsternis und hat uns versetzt in das Reich seines geliebten Sohnes, in dem wir die Erlösung haben, nämlich die Vergebung der Sünden.“</vt:lpstr>
      <vt:lpstr>„Ist unser Evangelium verdeckt, so ist’s denen verdeckt, die verloren werden.“</vt:lpstr>
      <vt:lpstr>„Es sind die Ungläubigen, denen der Gott dieser Welt (der Teufel) den Sinn verblendet hat, dass sie nicht sehen das helle Licht des Evangeliums von der Herrlichkeit Christi, welcher ist das Ebenbild Gottes.“</vt:lpstr>
      <vt:lpstr>Derselbe Gott, der (bei der Erschaffung der Welt) gesagt hat: »Aus der Finsternis soll Licht hervorstrahlen!«, der hat es auch in unseren Herzen hell werden lassen, sodass wir in der Person von Jesus Christus den vollen Glanz von Gottes Herrlichkeit erkennen.</vt:lpstr>
      <vt:lpstr>„Wenn jemand mich liebt, wird er sich nach meinem Wort richten. Mein Vater wird ihn lieben, und wir werden zu ihm kommen und bei ihm wohnen.“</vt:lpstr>
      <vt:lpstr>„Nun seid ihr Licht in dem Herrn.“</vt:lpstr>
      <vt:lpstr>„Lebt als Kinder des Lichts.“</vt:lpstr>
      <vt:lpstr>„Die Frucht des Lichts ist lauter Güte und Gerechtigkeit und Wahrheit.“</vt:lpstr>
      <vt:lpstr>„Prüft, was dem Herrn wohlgefällig ist.“</vt:lpstr>
      <vt:lpstr>II. Bleibt im Licht!</vt:lpstr>
      <vt:lpstr>„Habt nicht Gemeinschaft mit den unfruchtbaren Werken der Finsternis.“</vt:lpstr>
      <vt:lpstr>„Auf sexuelle Unmoral und Schamlosigkeit jeder Art, aber auch auf Habgier sollt ihr euch nicht einmal mit Worten einlassen, denn es gehört sich nicht für Gottes heiliges Volk, sich mit solchen Dingen zu beschäftigen.“</vt:lpstr>
      <vt:lpstr>„Genauso wenig haben Obszönitäten, gottloses Geschwätz und anzügliche Witze etwas bei euch zu suchen.“</vt:lpstr>
      <vt:lpstr>„Lasst uns ablegen alles, was uns beschwert, und die Sünde, die uns umstrickt. Lasst uns laufen mit Geduld in dem Kampf, der uns bestimmt ist.“</vt:lpstr>
      <vt:lpstr>„Deckt sie vielmehr auf.“</vt:lpstr>
      <vt:lpstr>„Denn was von ihnen heimlich getan wird, davon auch nur zu reden ist schändlich.“</vt:lpstr>
      <vt:lpstr>„Jeder, der Böses tut, hasst das Licht; er tritt nicht ins Licht, damit sein Tun nicht aufgedeckt wird.“</vt:lpstr>
      <vt:lpstr>„Wer sich jedoch bei dem, was er tut, nach der Wahrheit richtet, der tritt ins Licht, und es wird offenbar, dass sein Tun in Gott gegründet ist.“</vt:lpstr>
      <vt:lpstr>„Das alles aber wird aufgedeckt, wenn’s vom Licht offenbart wird; denn alles, was offenbar wird, das ist Licht.“</vt:lpstr>
      <vt:lpstr>„Wenn wir unsere Sünden bekennen, erweist Gott sich als treu und gerecht: Er vergibt uns unsere Sünden und reinigt uns von allem Unrecht, das wir begangen haben.“</vt:lpstr>
      <vt:lpstr>„Wach auf, der du schläfst, und steh auf von den Toten, so wird dich Christus erleuchten.“</vt:lpstr>
      <vt:lpstr>Schlussgedanke</vt:lpstr>
      <vt:lpstr>„Was hat Gerechtigkeit zu schaffen mit Gesetzlosigkeit? Was hat das Licht für Gemeinschaft mit der Finsternis?“</vt:lpstr>
      <vt:lpstr>„Tut alles ohne Murren und ohne Zweifel, damit ihr ohne Tadel und lauter seid, Gottes Kinder, ohne Makel mitten unter einem verdorbenen und verkehrten Geschlecht, unter dem ihr scheint als Lichter in der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Geisterfülltes Leben ist konkret und unkompliziert - Teil 3/4 - Verzichte auf Heimlichkeiten!</dc:title>
  <dc:creator>Jürg Birnstiel</dc:creator>
  <cp:lastModifiedBy>Me</cp:lastModifiedBy>
  <cp:revision>786</cp:revision>
  <dcterms:created xsi:type="dcterms:W3CDTF">2013-11-12T15:20:47Z</dcterms:created>
  <dcterms:modified xsi:type="dcterms:W3CDTF">2018-08-18T11:00:37Z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