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1"/>
  </p:notesMasterIdLst>
  <p:handoutMasterIdLst>
    <p:handoutMasterId r:id="rId32"/>
  </p:handoutMasterIdLst>
  <p:sldIdLst>
    <p:sldId id="735" r:id="rId2"/>
    <p:sldId id="896" r:id="rId3"/>
    <p:sldId id="924" r:id="rId4"/>
    <p:sldId id="947" r:id="rId5"/>
    <p:sldId id="948" r:id="rId6"/>
    <p:sldId id="949" r:id="rId7"/>
    <p:sldId id="950" r:id="rId8"/>
    <p:sldId id="951" r:id="rId9"/>
    <p:sldId id="952" r:id="rId10"/>
    <p:sldId id="953" r:id="rId11"/>
    <p:sldId id="955" r:id="rId12"/>
    <p:sldId id="946" r:id="rId13"/>
    <p:sldId id="956" r:id="rId14"/>
    <p:sldId id="957" r:id="rId15"/>
    <p:sldId id="958" r:id="rId16"/>
    <p:sldId id="959" r:id="rId17"/>
    <p:sldId id="960" r:id="rId18"/>
    <p:sldId id="954" r:id="rId19"/>
    <p:sldId id="961" r:id="rId20"/>
    <p:sldId id="962" r:id="rId21"/>
    <p:sldId id="963" r:id="rId22"/>
    <p:sldId id="964" r:id="rId23"/>
    <p:sldId id="965" r:id="rId24"/>
    <p:sldId id="259" r:id="rId25"/>
    <p:sldId id="966" r:id="rId26"/>
    <p:sldId id="967" r:id="rId27"/>
    <p:sldId id="968" r:id="rId28"/>
    <p:sldId id="969" r:id="rId29"/>
    <p:sldId id="970" r:id="rId3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4B6473"/>
    <a:srgbClr val="4B96AA"/>
    <a:srgbClr val="B5880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10" d="100"/>
          <a:sy n="110" d="100"/>
        </p:scale>
        <p:origin x="-1651" y="-38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635204"/>
            <a:ext cx="8665661" cy="1569660"/>
          </a:xfrm>
        </p:spPr>
        <p:txBody>
          <a:bodyPr wrap="square">
            <a:spAutoFit/>
          </a:bodyPr>
          <a:lstStyle/>
          <a:p>
            <a:pPr algn="r"/>
            <a:r>
              <a:rPr lang="de-CH" altLang="de-DE" sz="4800" dirty="0" smtClean="0">
                <a:solidFill>
                  <a:schemeClr val="bg2">
                    <a:lumMod val="90000"/>
                    <a:lumOff val="10000"/>
                  </a:schemeClr>
                </a:solidFill>
                <a:effectLst/>
                <a:latin typeface="Univers LT Std 47 Cn Lt" pitchFamily="34" charset="0"/>
              </a:rPr>
              <a:t>Jesus schenkt unermesslichen Reichtum</a:t>
            </a:r>
            <a:endParaRPr lang="de-DE" altLang="de-DE" sz="4800" dirty="0">
              <a:solidFill>
                <a:schemeClr val="bg2">
                  <a:lumMod val="90000"/>
                  <a:lumOff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2411760" y="4581128"/>
            <a:ext cx="6408712" cy="1040285"/>
          </a:xfrm>
        </p:spPr>
        <p:txBody>
          <a:bodyPr wrap="square">
            <a:spAutoFit/>
          </a:bodyPr>
          <a:lstStyle/>
          <a:p>
            <a:pPr algn="l"/>
            <a:r>
              <a:rPr lang="de-DE" altLang="de-DE" sz="2800" dirty="0" smtClean="0">
                <a:solidFill>
                  <a:schemeClr val="bg2">
                    <a:lumMod val="90000"/>
                    <a:lumOff val="10000"/>
                  </a:schemeClr>
                </a:solidFill>
                <a:effectLst/>
                <a:latin typeface="Univers LT Std 47 Cn Lt" pitchFamily="34" charset="0"/>
              </a:rPr>
              <a:t>Reihe:</a:t>
            </a:r>
          </a:p>
          <a:p>
            <a:pPr algn="l"/>
            <a:r>
              <a:rPr lang="de-CH" altLang="de-DE" sz="2800" dirty="0" smtClean="0">
                <a:solidFill>
                  <a:schemeClr val="bg2">
                    <a:lumMod val="90000"/>
                    <a:lumOff val="10000"/>
                  </a:schemeClr>
                </a:solidFill>
                <a:effectLst/>
                <a:latin typeface="Univers LT Std 47 Cn Lt" pitchFamily="34" charset="0"/>
              </a:rPr>
              <a:t>Erfreuliche Aussichten für mich und für alle</a:t>
            </a:r>
            <a:r>
              <a:rPr lang="de-DE" altLang="de-DE" sz="2800" dirty="0" smtClean="0">
                <a:solidFill>
                  <a:schemeClr val="bg2">
                    <a:lumMod val="90000"/>
                    <a:lumOff val="10000"/>
                  </a:schemeClr>
                </a:solidFill>
                <a:effectLst/>
                <a:latin typeface="Univers LT Std 47 Cn Lt" pitchFamily="34" charset="0"/>
              </a:rPr>
              <a:t> (2/4)</a:t>
            </a:r>
          </a:p>
        </p:txBody>
      </p:sp>
      <p:sp>
        <p:nvSpPr>
          <p:cNvPr id="4" name="Rectangle 3"/>
          <p:cNvSpPr txBox="1">
            <a:spLocks noChangeArrowheads="1"/>
          </p:cNvSpPr>
          <p:nvPr/>
        </p:nvSpPr>
        <p:spPr bwMode="auto">
          <a:xfrm>
            <a:off x="2580477" y="3503679"/>
            <a:ext cx="633670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smtClean="0">
                <a:solidFill>
                  <a:schemeClr val="bg2">
                    <a:lumMod val="90000"/>
                    <a:lumOff val="10000"/>
                  </a:schemeClr>
                </a:solidFill>
                <a:effectLst/>
                <a:latin typeface="Univers LT Std 47 Cn Lt" pitchFamily="34" charset="0"/>
              </a:rPr>
              <a:t>Epheser-Brief 3,7-11</a:t>
            </a:r>
            <a:endParaRPr lang="de-DE" altLang="de-DE" sz="28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28498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1.Korinther-Brief 15,9</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843808" y="116632"/>
            <a:ext cx="6048672"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„Ja, ich bin der unwürdigste von allen Aposteln. Eigentlich verdiene ich es überhaupt nicht, ein Apostel zu sein, denn ich habe die Gemeinde Gottes verfolgt.“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655562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29309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1.Timotheus-Brief 1,16</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411760" y="106754"/>
            <a:ext cx="6624736" cy="3970318"/>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„An mir als dem grössten aller Sünder wollte Jesus zeigen, wie unbegreiflich gross seine Geduld ist; ich sollte ein ermutigendes Beispiel für alle sein, die sich ihm künftig im Glauben zuwenden, um das ewige </a:t>
            </a:r>
            <a:r>
              <a:rPr lang="de-CH" altLang="de-DE" sz="3600" dirty="0" smtClean="0">
                <a:solidFill>
                  <a:schemeClr val="bg2">
                    <a:lumMod val="90000"/>
                    <a:lumOff val="10000"/>
                  </a:schemeClr>
                </a:solidFill>
                <a:effectLst/>
                <a:latin typeface="Univers LT Std 47 Cn Lt" pitchFamily="34" charset="0"/>
              </a:rPr>
              <a:t>Leben</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zu </a:t>
            </a:r>
            <a:r>
              <a:rPr lang="de-CH" altLang="de-DE" sz="3600" dirty="0">
                <a:solidFill>
                  <a:schemeClr val="bg2">
                    <a:lumMod val="90000"/>
                    <a:lumOff val="10000"/>
                  </a:schemeClr>
                </a:solidFill>
                <a:effectLst/>
                <a:latin typeface="Univers LT Std 47 Cn Lt" pitchFamily="34" charset="0"/>
              </a:rPr>
              <a:t>erhalten.“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33677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27784" y="271681"/>
            <a:ext cx="6264696" cy="1200329"/>
          </a:xfrm>
        </p:spPr>
        <p:txBody>
          <a:bodyPr wrap="square">
            <a:spAutoFit/>
          </a:bodyPr>
          <a:lstStyle/>
          <a:p>
            <a:pPr algn="l"/>
            <a:r>
              <a:rPr lang="de-DE" altLang="de-DE" sz="3600" dirty="0" smtClean="0">
                <a:solidFill>
                  <a:schemeClr val="bg2">
                    <a:lumMod val="90000"/>
                    <a:lumOff val="10000"/>
                  </a:schemeClr>
                </a:solidFill>
                <a:effectLst/>
                <a:latin typeface="Univers LT Std 47 Cn Lt" pitchFamily="34" charset="0"/>
              </a:rPr>
              <a:t>II. </a:t>
            </a:r>
            <a:r>
              <a:rPr lang="de-CH" altLang="de-DE" sz="3600" dirty="0">
                <a:solidFill>
                  <a:schemeClr val="bg2">
                    <a:lumMod val="90000"/>
                    <a:lumOff val="10000"/>
                  </a:schemeClr>
                </a:solidFill>
                <a:effectLst/>
                <a:latin typeface="Univers LT Std 47 Cn Lt" pitchFamily="34" charset="0"/>
              </a:rPr>
              <a:t>Die einfache und </a:t>
            </a:r>
            <a:r>
              <a:rPr lang="de-CH" altLang="de-DE" sz="3600" dirty="0" smtClean="0">
                <a:solidFill>
                  <a:schemeClr val="bg2">
                    <a:lumMod val="90000"/>
                    <a:lumOff val="10000"/>
                  </a:schemeClr>
                </a:solidFill>
                <a:effectLst/>
                <a:latin typeface="Univers LT Std 47 Cn Lt" pitchFamily="34" charset="0"/>
              </a:rPr>
              <a:t>gewaltlose</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    Methode </a:t>
            </a:r>
            <a:r>
              <a:rPr lang="de-CH" altLang="de-DE" sz="3600" dirty="0">
                <a:solidFill>
                  <a:schemeClr val="bg2">
                    <a:lumMod val="90000"/>
                    <a:lumOff val="10000"/>
                  </a:schemeClr>
                </a:solidFill>
                <a:effectLst/>
                <a:latin typeface="Univers LT Std 47 Cn Lt" pitchFamily="34" charset="0"/>
              </a:rPr>
              <a:t>der Auftragserfüllung</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621368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76962"/>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3,8</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627784" y="116632"/>
            <a:ext cx="6408712"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„Gott hat mir in seiner Gnade den Auftrag gegeben, den nichtjüdischen Völkern zu verkünden, was für ein unermesslich grosser Reichtum uns in der Person von Christus geschenkt ist.“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211392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76962"/>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3,9</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627784" y="188640"/>
            <a:ext cx="6408712"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„Es ist mein Auftrag, allen Menschen die Augen dafür zu öffnen, wie der Plan verwirklicht wird, den Gott, der Schöpfer des Universums, vor aller Zeit gefasst hatte.“</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5377005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581128"/>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Kolosser-Brief 1,28</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3059832" y="188640"/>
            <a:ext cx="5904656" cy="403187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„Wir zeigen jedem Menschen den richtigen Weg und unterrichten jeden Menschen in der Lehre Christi; wir tun es mit der ganzen Weisheit, die Gott uns gegeben hat. Denn wir möchten jeden dahin bringen, dass er durch die Zugehörigkeit zu Christus als geistlich reifer Mensch vor Gott treten kann.“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1805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501008"/>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Römer-Brief 10,14</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771800" y="260648"/>
            <a:ext cx="6192688" cy="304698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„Den Herrn anrufen kann man nur, wenn man an ihn glaubt. An ihn glauben kann man nur, wenn man von ihm gehört hat. Von ihm hören kann man nur, wenn jemand da ist, der die Botschaft </a:t>
            </a:r>
            <a:r>
              <a:rPr lang="de-CH" altLang="de-DE" sz="3200" dirty="0" smtClean="0">
                <a:solidFill>
                  <a:schemeClr val="bg2">
                    <a:lumMod val="90000"/>
                    <a:lumOff val="10000"/>
                  </a:schemeClr>
                </a:solidFill>
                <a:effectLst/>
                <a:latin typeface="Univers LT Std 47 Cn Lt" pitchFamily="34" charset="0"/>
              </a:rPr>
              <a:t>von</a:t>
            </a:r>
            <a:br>
              <a:rPr lang="de-CH" altLang="de-DE" sz="3200" dirty="0" smtClean="0">
                <a:solidFill>
                  <a:schemeClr val="bg2">
                    <a:lumMod val="90000"/>
                    <a:lumOff val="10000"/>
                  </a:schemeClr>
                </a:solidFill>
                <a:effectLst/>
                <a:latin typeface="Univers LT Std 47 Cn Lt" pitchFamily="34" charset="0"/>
              </a:rPr>
            </a:br>
            <a:r>
              <a:rPr lang="de-CH" altLang="de-DE" sz="3200" dirty="0" smtClean="0">
                <a:solidFill>
                  <a:schemeClr val="bg2">
                    <a:lumMod val="90000"/>
                    <a:lumOff val="10000"/>
                  </a:schemeClr>
                </a:solidFill>
                <a:effectLst/>
                <a:latin typeface="Univers LT Std 47 Cn Lt" pitchFamily="34" charset="0"/>
              </a:rPr>
              <a:t>ihm </a:t>
            </a:r>
            <a:r>
              <a:rPr lang="de-CH" altLang="de-DE" sz="3200" dirty="0">
                <a:solidFill>
                  <a:schemeClr val="bg2">
                    <a:lumMod val="90000"/>
                    <a:lumOff val="10000"/>
                  </a:schemeClr>
                </a:solidFill>
                <a:effectLst/>
                <a:latin typeface="Univers LT Std 47 Cn Lt" pitchFamily="34" charset="0"/>
              </a:rPr>
              <a:t>verkündet.“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6443366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2420888"/>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Römer-Brief 10,17</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3275856" y="476672"/>
            <a:ext cx="5544616" cy="156966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„Wie wir gesehen haben, setzt der Glaube das Hören der </a:t>
            </a:r>
            <a:r>
              <a:rPr lang="de-CH" altLang="de-DE" sz="3200" dirty="0" smtClean="0">
                <a:solidFill>
                  <a:schemeClr val="bg2">
                    <a:lumMod val="90000"/>
                    <a:lumOff val="10000"/>
                  </a:schemeClr>
                </a:solidFill>
                <a:effectLst/>
                <a:latin typeface="Univers LT Std 47 Cn Lt" pitchFamily="34" charset="0"/>
              </a:rPr>
              <a:t>Botschaft</a:t>
            </a:r>
            <a:br>
              <a:rPr lang="de-CH" altLang="de-DE" sz="3200" dirty="0" smtClean="0">
                <a:solidFill>
                  <a:schemeClr val="bg2">
                    <a:lumMod val="90000"/>
                    <a:lumOff val="10000"/>
                  </a:schemeClr>
                </a:solidFill>
                <a:effectLst/>
                <a:latin typeface="Univers LT Std 47 Cn Lt" pitchFamily="34" charset="0"/>
              </a:rPr>
            </a:br>
            <a:r>
              <a:rPr lang="de-CH" altLang="de-DE" sz="3200" dirty="0" smtClean="0">
                <a:solidFill>
                  <a:schemeClr val="bg2">
                    <a:lumMod val="90000"/>
                    <a:lumOff val="10000"/>
                  </a:schemeClr>
                </a:solidFill>
                <a:effectLst/>
                <a:latin typeface="Univers LT Std 47 Cn Lt" pitchFamily="34" charset="0"/>
              </a:rPr>
              <a:t>von </a:t>
            </a:r>
            <a:r>
              <a:rPr lang="de-CH" altLang="de-DE" sz="3200" dirty="0">
                <a:solidFill>
                  <a:schemeClr val="bg2">
                    <a:lumMod val="90000"/>
                    <a:lumOff val="10000"/>
                  </a:schemeClr>
                </a:solidFill>
                <a:effectLst/>
                <a:latin typeface="Univers LT Std 47 Cn Lt" pitchFamily="34" charset="0"/>
              </a:rPr>
              <a:t>Christus voraus.“ </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4309181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27784" y="271681"/>
            <a:ext cx="6264696" cy="1200329"/>
          </a:xfrm>
        </p:spPr>
        <p:txBody>
          <a:bodyPr wrap="square">
            <a:spAutoFit/>
          </a:bodyPr>
          <a:lstStyle/>
          <a:p>
            <a:pPr algn="l"/>
            <a:r>
              <a:rPr lang="de-DE" altLang="de-DE" sz="3600" dirty="0" smtClean="0">
                <a:solidFill>
                  <a:schemeClr val="bg2">
                    <a:lumMod val="90000"/>
                    <a:lumOff val="10000"/>
                  </a:schemeClr>
                </a:solidFill>
                <a:effectLst/>
                <a:latin typeface="Univers LT Std 47 Cn Lt" pitchFamily="34" charset="0"/>
              </a:rPr>
              <a:t>III. </a:t>
            </a:r>
            <a:r>
              <a:rPr lang="de-CH" altLang="de-DE" sz="3600" dirty="0">
                <a:solidFill>
                  <a:schemeClr val="bg2">
                    <a:lumMod val="90000"/>
                    <a:lumOff val="10000"/>
                  </a:schemeClr>
                </a:solidFill>
                <a:effectLst/>
                <a:latin typeface="Univers LT Std 47 Cn Lt" pitchFamily="34" charset="0"/>
              </a:rPr>
              <a:t>Die überraschende Bedeutung </a:t>
            </a:r>
            <a:r>
              <a:rPr lang="de-CH" altLang="de-DE" sz="3600" dirty="0" smtClean="0">
                <a:solidFill>
                  <a:schemeClr val="bg2">
                    <a:lumMod val="90000"/>
                    <a:lumOff val="10000"/>
                  </a:schemeClr>
                </a:solidFill>
                <a:effectLst/>
                <a:latin typeface="Univers LT Std 47 Cn Lt" pitchFamily="34" charset="0"/>
              </a:rPr>
              <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     der </a:t>
            </a:r>
            <a:r>
              <a:rPr lang="de-CH" altLang="de-DE" sz="3600" dirty="0">
                <a:solidFill>
                  <a:schemeClr val="bg2">
                    <a:lumMod val="90000"/>
                    <a:lumOff val="10000"/>
                  </a:schemeClr>
                </a:solidFill>
                <a:effectLst/>
                <a:latin typeface="Univers LT Std 47 Cn Lt" pitchFamily="34" charset="0"/>
              </a:rPr>
              <a:t>Gemeinde</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065252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184482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3,9</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627784" y="188640"/>
            <a:ext cx="6408712" cy="1200329"/>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„Bisher war dieser Plan ein in Gott selbst verborgenes Geheimnis.“</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707152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63688" y="548680"/>
            <a:ext cx="7128792" cy="646331"/>
          </a:xfrm>
        </p:spPr>
        <p:txBody>
          <a:bodyPr wrap="square">
            <a:spAutoFit/>
          </a:bodyPr>
          <a:lstStyle/>
          <a:p>
            <a:pPr algn="l"/>
            <a:r>
              <a:rPr lang="de-DE" altLang="de-DE" sz="3600" dirty="0" smtClean="0">
                <a:solidFill>
                  <a:schemeClr val="bg2">
                    <a:lumMod val="90000"/>
                    <a:lumOff val="10000"/>
                  </a:schemeClr>
                </a:solidFill>
                <a:effectLst/>
                <a:latin typeface="Univers LT Std 47 Cn Lt" pitchFamily="34" charset="0"/>
              </a:rPr>
              <a:t>I. </a:t>
            </a:r>
            <a:r>
              <a:rPr lang="de-CH" altLang="de-DE" sz="3600" dirty="0">
                <a:solidFill>
                  <a:schemeClr val="bg2">
                    <a:lumMod val="90000"/>
                    <a:lumOff val="10000"/>
                  </a:schemeClr>
                </a:solidFill>
                <a:effectLst/>
                <a:latin typeface="Univers LT Std 47 Cn Lt" pitchFamily="34" charset="0"/>
              </a:rPr>
              <a:t>Die erstaunliche Personalentscheidung</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429000"/>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3,10</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3563888" y="260648"/>
            <a:ext cx="5184576"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„Jetzt sollen die Mächte und Gewalten in der unsichtbaren Welt durch die Gemeinde die ganze Tiefe und Weite von Gottes Weisheit erkennen.“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329045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36510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6,12</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339752" y="188640"/>
            <a:ext cx="6696744" cy="3970318"/>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„Unser Kampf richtet sich nicht gegen Wesen von Fleisch und Blut, sondern gegen die Mächte und Gewalten der Finsternis, die über die Erde herrschen, gegen das Heer der Geister in der unsichtbaren Welt, die </a:t>
            </a:r>
            <a:r>
              <a:rPr lang="de-CH" altLang="de-DE" sz="3600" dirty="0" smtClean="0">
                <a:solidFill>
                  <a:schemeClr val="bg2">
                    <a:lumMod val="90000"/>
                    <a:lumOff val="10000"/>
                  </a:schemeClr>
                </a:solidFill>
                <a:effectLst/>
                <a:latin typeface="Univers LT Std 47 Cn Lt" pitchFamily="34" charset="0"/>
              </a:rPr>
              <a:t>hinter</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allem </a:t>
            </a:r>
            <a:r>
              <a:rPr lang="de-CH" altLang="de-DE" sz="3600" dirty="0">
                <a:solidFill>
                  <a:schemeClr val="bg2">
                    <a:lumMod val="90000"/>
                    <a:lumOff val="10000"/>
                  </a:schemeClr>
                </a:solidFill>
                <a:effectLst/>
                <a:latin typeface="Univers LT Std 47 Cn Lt" pitchFamily="34" charset="0"/>
              </a:rPr>
              <a:t>Bösen stehen.“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5793942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00506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1.Timotheus-Brief 3,15</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339752" y="188640"/>
            <a:ext cx="6696744"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schreibe dir diesen Brief, damit du weisst, wie diejenigen sich verhalten sollen, die zum Haus Gottes gehören, zur Gemeinde des lebendigen Gottes, die der Stützpfeiler und das Bollwerk der Wahrheit ist.“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454033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429000"/>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3,10</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3563888" y="260648"/>
            <a:ext cx="5184576"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„Die Mächte und Gewalten sollen in der unsichtbaren Welt durch die Gemeinde die ganze Tiefe und Weite von Gottes Weisheit erkennen.“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134554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843808" y="1124744"/>
            <a:ext cx="5760640" cy="1107996"/>
          </a:xfrm>
        </p:spPr>
        <p:txBody>
          <a:bodyPr wrap="square">
            <a:spAutoFit/>
          </a:bodyPr>
          <a:lstStyle/>
          <a:p>
            <a:pPr algn="l"/>
            <a:r>
              <a:rPr lang="de-DE" altLang="de-DE" sz="6600" dirty="0" smtClean="0">
                <a:solidFill>
                  <a:schemeClr val="bg2">
                    <a:lumMod val="90000"/>
                    <a:lumOff val="10000"/>
                  </a:schemeClr>
                </a:solidFill>
                <a:effectLst/>
                <a:latin typeface="Univers LT Std 47 Cn Lt" pitchFamily="34" charset="0"/>
              </a:rPr>
              <a:t>Schlussgedanke</a:t>
            </a:r>
            <a:endParaRPr lang="de-DE" altLang="de-DE" sz="6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184482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Philipper-Brief 1,21</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627784" y="465639"/>
            <a:ext cx="6408712" cy="646331"/>
          </a:xfrm>
        </p:spPr>
        <p:txBody>
          <a:bodyPr wrap="square">
            <a:spAutoFit/>
          </a:bodyPr>
          <a:lstStyle/>
          <a:p>
            <a:pPr algn="r"/>
            <a:r>
              <a:rPr lang="de-CH" altLang="de-DE" sz="3600" dirty="0">
                <a:solidFill>
                  <a:schemeClr val="bg2">
                    <a:lumMod val="90000"/>
                    <a:lumOff val="10000"/>
                  </a:schemeClr>
                </a:solidFill>
                <a:effectLst/>
                <a:latin typeface="Univers LT Std 47 Cn Lt" pitchFamily="34" charset="0"/>
              </a:rPr>
              <a:t>„Sterben </a:t>
            </a:r>
            <a:r>
              <a:rPr lang="de-CH" altLang="de-DE" sz="3600" dirty="0" smtClean="0">
                <a:solidFill>
                  <a:schemeClr val="bg2">
                    <a:lumMod val="90000"/>
                    <a:lumOff val="10000"/>
                  </a:schemeClr>
                </a:solidFill>
                <a:effectLst/>
                <a:latin typeface="Univers LT Std 47 Cn Lt" pitchFamily="34" charset="0"/>
              </a:rPr>
              <a:t>ist für </a:t>
            </a:r>
            <a:r>
              <a:rPr lang="de-CH" altLang="de-DE" sz="3600" dirty="0">
                <a:solidFill>
                  <a:schemeClr val="bg2">
                    <a:lumMod val="90000"/>
                    <a:lumOff val="10000"/>
                  </a:schemeClr>
                </a:solidFill>
                <a:effectLst/>
                <a:latin typeface="Univers LT Std 47 Cn Lt" pitchFamily="34" charset="0"/>
              </a:rPr>
              <a:t>mich ein Gewinn.“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2910456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068960"/>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3,11</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411760" y="332656"/>
            <a:ext cx="6480720"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„Gott hatte es sich vor aller Zeit vorgenommen, und dieses Vorhaben hat er nun durch Jesus Christus, unseren Herrn, in die Tat umgesetzt.“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3297264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36510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Kolosser-Brief 1,16</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627784" y="116632"/>
            <a:ext cx="6480720" cy="3970318"/>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„Durch Jesus wurde alles erschaffen, was im Himmel und auf der Erde ist, das Sichtbare und das Unsichtbare, Könige und Herrscher, Mächte und Gewalten. Das ganze Universum wurde durch ihn geschaffen </a:t>
            </a:r>
            <a:r>
              <a:rPr lang="de-CH" altLang="de-DE" sz="3600" dirty="0" smtClean="0">
                <a:solidFill>
                  <a:schemeClr val="bg2">
                    <a:lumMod val="90000"/>
                    <a:lumOff val="10000"/>
                  </a:schemeClr>
                </a:solidFill>
                <a:effectLst/>
                <a:latin typeface="Univers LT Std 47 Cn Lt" pitchFamily="34" charset="0"/>
              </a:rPr>
              <a:t>und</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hat </a:t>
            </a:r>
            <a:r>
              <a:rPr lang="de-CH" altLang="de-DE" sz="3600" dirty="0">
                <a:solidFill>
                  <a:schemeClr val="bg2">
                    <a:lumMod val="90000"/>
                    <a:lumOff val="10000"/>
                  </a:schemeClr>
                </a:solidFill>
                <a:effectLst/>
                <a:latin typeface="Univers LT Std 47 Cn Lt" pitchFamily="34" charset="0"/>
              </a:rPr>
              <a:t>in Jesus sein Ziel.“</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7585541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64502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Kolosser-Brief 2,2-3</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699792" y="260648"/>
            <a:ext cx="6336704" cy="304698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„Ihr werdet eine tiefe und umfassende Erkenntnis erlangen, ein immer grösseres Verständnis für das Geheimnis Gottes. Christus selbst ist dieses Geheimnis; in ihm sind alle Schätze der Weisheit und der Erkenntnis verborgen.“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9379396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256490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Johannes-Evangelium 1,16</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699792" y="332656"/>
            <a:ext cx="6192688" cy="1754326"/>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„Wir alle haben aus der Fülle seines Reichtums Gnade und immer neu Gnade empfangen.“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974895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28498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3,7</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483768" y="188640"/>
            <a:ext cx="6552728"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„Dass ich ein Diener des Evangeliums geworden bin, ist ein Geschenk der Gnade Gottes; ich verdanke es seiner Macht, die in meinem Leben wirksam geworden ist.“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02280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28498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Apostelgeschichte 9,1</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699792" y="188640"/>
            <a:ext cx="6120680"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„Saulus (Paulus) führte einen wütenden Kampf gegen die Jünger des Herrn. Er drohte ihnen mit dem Tod und war entschlossen, die Gemeinde auszurotten.“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638198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28498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Apostelgeschichte 9,4</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123728" y="764704"/>
            <a:ext cx="6696744" cy="646331"/>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„Saul, Saul, warum verfolgst du mich?“</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026625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28498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Apostelgeschichte 9,5</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123728" y="764704"/>
            <a:ext cx="6696744" cy="646331"/>
          </a:xfrm>
        </p:spPr>
        <p:txBody>
          <a:bodyPr wrap="square">
            <a:spAutoFit/>
          </a:bodyPr>
          <a:lstStyle/>
          <a:p>
            <a:pPr algn="r"/>
            <a:r>
              <a:rPr lang="de-CH" altLang="de-DE" sz="3600" dirty="0">
                <a:solidFill>
                  <a:schemeClr val="bg2">
                    <a:lumMod val="90000"/>
                    <a:lumOff val="10000"/>
                  </a:schemeClr>
                </a:solidFill>
                <a:effectLst/>
                <a:latin typeface="Univers LT Std 47 Cn Lt" pitchFamily="34" charset="0"/>
              </a:rPr>
              <a:t>„Wer bist du, Herr?“</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283542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28498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Apostelgeschichte 9,5</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3491880" y="548680"/>
            <a:ext cx="5184576" cy="1200329"/>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bin der, den du verfolgst; ich bin Jesus.“</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455437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28498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3,7</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3419872" y="332656"/>
            <a:ext cx="5400600"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„Es ist ein Geschenk der Gnade Gottes; ich verdanke es seiner Macht, die in meinem Leben wirksam geworden ist.“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02170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28498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3,8</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555776" y="84688"/>
            <a:ext cx="6408712"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„Mir, dem Allergeringsten von allen, die zu Gottes heiligem Volk gehören, hat Gott in seiner Gnade den Auftrag gegeben, das Geheimnis Christi den nichtjüdischen Völkern zu verkünden.“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4821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771</Words>
  <Application>Microsoft Office PowerPoint</Application>
  <PresentationFormat>Bildschirmpräsentation (4:3)</PresentationFormat>
  <Paragraphs>85</Paragraphs>
  <Slides>29</Slides>
  <Notes>29</Notes>
  <HiddenSlides>0</HiddenSlides>
  <MMClips>0</MMClips>
  <ScaleCrop>false</ScaleCrop>
  <HeadingPairs>
    <vt:vector size="4" baseType="variant">
      <vt:variant>
        <vt:lpstr>Design</vt:lpstr>
      </vt:variant>
      <vt:variant>
        <vt:i4>1</vt:i4>
      </vt:variant>
      <vt:variant>
        <vt:lpstr>Folientitel</vt:lpstr>
      </vt:variant>
      <vt:variant>
        <vt:i4>29</vt:i4>
      </vt:variant>
    </vt:vector>
  </HeadingPairs>
  <TitlesOfParts>
    <vt:vector size="30" baseType="lpstr">
      <vt:lpstr>Designvorlage 'Berggipfel'</vt:lpstr>
      <vt:lpstr>Jesus schenkt unermesslichen Reichtum</vt:lpstr>
      <vt:lpstr>I. Die erstaunliche Personalentscheidung</vt:lpstr>
      <vt:lpstr>„Dass ich ein Diener des Evangeliums geworden bin, ist ein Geschenk der Gnade Gottes; ich verdanke es seiner Macht, die in meinem Leben wirksam geworden ist.“</vt:lpstr>
      <vt:lpstr>„Saulus (Paulus) führte einen wütenden Kampf gegen die Jünger des Herrn. Er drohte ihnen mit dem Tod und war entschlossen, die Gemeinde auszurotten.“</vt:lpstr>
      <vt:lpstr>„Saul, Saul, warum verfolgst du mich?“</vt:lpstr>
      <vt:lpstr>„Wer bist du, Herr?“</vt:lpstr>
      <vt:lpstr>„Ich bin der, den du verfolgst; ich bin Jesus.“</vt:lpstr>
      <vt:lpstr>„Es ist ein Geschenk der Gnade Gottes; ich verdanke es seiner Macht, die in meinem Leben wirksam geworden ist.“</vt:lpstr>
      <vt:lpstr>„Mir, dem Allergeringsten von allen, die zu Gottes heiligem Volk gehören, hat Gott in seiner Gnade den Auftrag gegeben, das Geheimnis Christi den nichtjüdischen Völkern zu verkünden.“</vt:lpstr>
      <vt:lpstr>„Ja, ich bin der unwürdigste von allen Aposteln. Eigentlich verdiene ich es überhaupt nicht, ein Apostel zu sein, denn ich habe die Gemeinde Gottes verfolgt.“</vt:lpstr>
      <vt:lpstr>„An mir als dem grössten aller Sünder wollte Jesus zeigen, wie unbegreiflich gross seine Geduld ist; ich sollte ein ermutigendes Beispiel für alle sein, die sich ihm künftig im Glauben zuwenden, um das ewige Leben zu erhalten.“</vt:lpstr>
      <vt:lpstr>II. Die einfache und gewaltlose     Methode der Auftragserfüllung</vt:lpstr>
      <vt:lpstr>„Gott hat mir in seiner Gnade den Auftrag gegeben, den nichtjüdischen Völkern zu verkünden, was für ein unermesslich grosser Reichtum uns in der Person von Christus geschenkt ist.“</vt:lpstr>
      <vt:lpstr>„Es ist mein Auftrag, allen Menschen die Augen dafür zu öffnen, wie der Plan verwirklicht wird, den Gott, der Schöpfer des Universums, vor aller Zeit gefasst hatte.“</vt:lpstr>
      <vt:lpstr>„Wir zeigen jedem Menschen den richtigen Weg und unterrichten jeden Menschen in der Lehre Christi; wir tun es mit der ganzen Weisheit, die Gott uns gegeben hat. Denn wir möchten jeden dahin bringen, dass er durch die Zugehörigkeit zu Christus als geistlich reifer Mensch vor Gott treten kann.“</vt:lpstr>
      <vt:lpstr>„Den Herrn anrufen kann man nur, wenn man an ihn glaubt. An ihn glauben kann man nur, wenn man von ihm gehört hat. Von ihm hören kann man nur, wenn jemand da ist, der die Botschaft von ihm verkündet.“</vt:lpstr>
      <vt:lpstr>„Wie wir gesehen haben, setzt der Glaube das Hören der Botschaft von Christus voraus.“ </vt:lpstr>
      <vt:lpstr>III. Die überraschende Bedeutung       der Gemeinde</vt:lpstr>
      <vt:lpstr>„Bisher war dieser Plan ein in Gott selbst verborgenes Geheimnis.“</vt:lpstr>
      <vt:lpstr>„Jetzt sollen die Mächte und Gewalten in der unsichtbaren Welt durch die Gemeinde die ganze Tiefe und Weite von Gottes Weisheit erkennen.“</vt:lpstr>
      <vt:lpstr>„Unser Kampf richtet sich nicht gegen Wesen von Fleisch und Blut, sondern gegen die Mächte und Gewalten der Finsternis, die über die Erde herrschen, gegen das Heer der Geister in der unsichtbaren Welt, die hinter allem Bösen stehen.“</vt:lpstr>
      <vt:lpstr>„Ich schreibe dir diesen Brief, damit du weisst, wie diejenigen sich verhalten sollen, die zum Haus Gottes gehören, zur Gemeinde des lebendigen Gottes, die der Stützpfeiler und das Bollwerk der Wahrheit ist.“</vt:lpstr>
      <vt:lpstr>„Die Mächte und Gewalten sollen in der unsichtbaren Welt durch die Gemeinde die ganze Tiefe und Weite von Gottes Weisheit erkennen.“</vt:lpstr>
      <vt:lpstr>Schlussgedanke</vt:lpstr>
      <vt:lpstr>„Sterben ist für mich ein Gewinn.“</vt:lpstr>
      <vt:lpstr>„Gott hatte es sich vor aller Zeit vorgenommen, und dieses Vorhaben hat er nun durch Jesus Christus, unseren Herrn, in die Tat umgesetzt.“</vt:lpstr>
      <vt:lpstr>„Durch Jesus wurde alles erschaffen, was im Himmel und auf der Erde ist, das Sichtbare und das Unsichtbare, Könige und Herrscher, Mächte und Gewalten. Das ganze Universum wurde durch ihn geschaffen und hat in Jesus sein Ziel.“</vt:lpstr>
      <vt:lpstr>„Ihr werdet eine tiefe und umfassende Erkenntnis erlangen, ein immer grösseres Verständnis für das Geheimnis Gottes. Christus selbst ist dieses Geheimnis; in ihm sind alle Schätze der Weisheit und der Erkenntnis verborgen.“</vt:lpstr>
      <vt:lpstr>„Wir alle haben aus der Fülle seines Reichtums Gnade und immer neu Gnade empfangen.“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Erfreuliche Aussichten für mich und für alle!  - Teil 2/4 - Jesus schenkt unermesslichen Reichtum - Folien</dc:title>
  <dc:creator>Jürg Birnstiel</dc:creator>
  <cp:lastModifiedBy>Me</cp:lastModifiedBy>
  <cp:revision>576</cp:revision>
  <dcterms:created xsi:type="dcterms:W3CDTF">2013-11-12T15:20:47Z</dcterms:created>
  <dcterms:modified xsi:type="dcterms:W3CDTF">2016-11-25T17:32:10Z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