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91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92" r:id="rId15"/>
    <p:sldId id="270" r:id="rId16"/>
    <p:sldId id="272" r:id="rId17"/>
    <p:sldId id="273" r:id="rId18"/>
    <p:sldId id="274" r:id="rId19"/>
    <p:sldId id="275" r:id="rId20"/>
    <p:sldId id="276" r:id="rId21"/>
    <p:sldId id="293" r:id="rId22"/>
    <p:sldId id="277" r:id="rId23"/>
    <p:sldId id="278" r:id="rId24"/>
    <p:sldId id="279" r:id="rId25"/>
    <p:sldId id="280" r:id="rId26"/>
    <p:sldId id="281" r:id="rId27"/>
    <p:sldId id="295" r:id="rId28"/>
    <p:sldId id="282" r:id="rId29"/>
    <p:sldId id="284" r:id="rId30"/>
    <p:sldId id="290" r:id="rId31"/>
    <p:sldId id="285" r:id="rId32"/>
    <p:sldId id="286" r:id="rId33"/>
    <p:sldId id="287" r:id="rId34"/>
    <p:sldId id="288" r:id="rId35"/>
    <p:sldId id="297" r:id="rId36"/>
    <p:sldId id="289" r:id="rId37"/>
  </p:sldIdLst>
  <p:sldSz cx="9144000" cy="6858000" type="screen4x3"/>
  <p:notesSz cx="6797675" cy="987425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20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9C0104D-CBB8-2B4E-9A9E-7E02764D4D9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7480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03E6C0-A82B-2E48-A5FE-D5B9A51A77E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5239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EF959-8C53-634E-83C8-A37D824D598E}" type="slidenum">
              <a:rPr lang="de-CH"/>
              <a:pPr/>
              <a:t>1</a:t>
            </a:fld>
            <a:endParaRPr lang="de-CH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6280C-5C31-014C-8B74-82F81C1334D5}" type="slidenum">
              <a:rPr lang="de-CH"/>
              <a:pPr/>
              <a:t>10</a:t>
            </a:fld>
            <a:endParaRPr lang="de-CH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D6DD1-C846-FF46-AECE-1CA5C69A6EDB}" type="slidenum">
              <a:rPr lang="de-CH"/>
              <a:pPr/>
              <a:t>11</a:t>
            </a:fld>
            <a:endParaRPr lang="de-CH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F3E59-A6B5-7444-AFCB-17ADF20405C5}" type="slidenum">
              <a:rPr lang="de-CH"/>
              <a:pPr/>
              <a:t>12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B653E-CEDD-9C45-9851-2103CB1E657E}" type="slidenum">
              <a:rPr lang="de-CH"/>
              <a:pPr/>
              <a:t>13</a:t>
            </a:fld>
            <a:endParaRPr lang="de-CH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C6AF6-4FE6-6C49-8745-77BE99BFB9A2}" type="slidenum">
              <a:rPr lang="de-CH"/>
              <a:pPr/>
              <a:t>14</a:t>
            </a:fld>
            <a:endParaRPr lang="de-CH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B8D24-0554-F841-A9E5-C8EC94B04424}" type="slidenum">
              <a:rPr lang="de-CH"/>
              <a:pPr/>
              <a:t>15</a:t>
            </a:fld>
            <a:endParaRPr lang="de-CH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26F27-43B5-1841-AFB0-024A0B75A6CE}" type="slidenum">
              <a:rPr lang="de-CH"/>
              <a:pPr/>
              <a:t>16</a:t>
            </a:fld>
            <a:endParaRPr lang="de-CH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9325C-780B-B444-B20B-E60645C60657}" type="slidenum">
              <a:rPr lang="de-CH"/>
              <a:pPr/>
              <a:t>17</a:t>
            </a:fld>
            <a:endParaRPr lang="de-CH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2ADB6-A43B-F741-8997-280B3AEA010B}" type="slidenum">
              <a:rPr lang="de-CH"/>
              <a:pPr/>
              <a:t>18</a:t>
            </a:fld>
            <a:endParaRPr lang="de-CH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09090-53E8-A447-A317-5EA9F6810691}" type="slidenum">
              <a:rPr lang="de-CH"/>
              <a:pPr/>
              <a:t>19</a:t>
            </a:fld>
            <a:endParaRPr lang="de-CH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1F085-AC4E-8A48-9416-74574508D06A}" type="slidenum">
              <a:rPr lang="de-CH"/>
              <a:pPr/>
              <a:t>2</a:t>
            </a:fld>
            <a:endParaRPr lang="de-CH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2F1AC-0BE1-AD41-BD44-709346D65E9C}" type="slidenum">
              <a:rPr lang="de-CH"/>
              <a:pPr/>
              <a:t>20</a:t>
            </a:fld>
            <a:endParaRPr lang="de-CH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6BEEF-5116-9040-86CB-28EC36D3CDCD}" type="slidenum">
              <a:rPr lang="de-CH"/>
              <a:pPr/>
              <a:t>21</a:t>
            </a:fld>
            <a:endParaRPr lang="de-CH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D32B4-3C27-3844-837E-698FBC1C8A87}" type="slidenum">
              <a:rPr lang="de-CH"/>
              <a:pPr/>
              <a:t>22</a:t>
            </a:fld>
            <a:endParaRPr lang="de-CH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3B1DB-A14D-B741-B488-7132C383303D}" type="slidenum">
              <a:rPr lang="de-CH"/>
              <a:pPr/>
              <a:t>23</a:t>
            </a:fld>
            <a:endParaRPr lang="de-CH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CE436-B990-2540-9619-8992BBED5E95}" type="slidenum">
              <a:rPr lang="de-CH"/>
              <a:pPr/>
              <a:t>24</a:t>
            </a:fld>
            <a:endParaRPr lang="de-CH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6A172-7B52-914B-85EE-016BAF3E5F78}" type="slidenum">
              <a:rPr lang="de-CH"/>
              <a:pPr/>
              <a:t>25</a:t>
            </a:fld>
            <a:endParaRPr lang="de-CH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AD226-D770-8E43-A400-33352B420EEF}" type="slidenum">
              <a:rPr lang="de-CH"/>
              <a:pPr/>
              <a:t>26</a:t>
            </a:fld>
            <a:endParaRPr lang="de-CH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AD226-D770-8E43-A400-33352B420EEF}" type="slidenum">
              <a:rPr lang="de-CH"/>
              <a:pPr/>
              <a:t>27</a:t>
            </a:fld>
            <a:endParaRPr lang="de-CH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8BCE1-92A9-054F-A938-C83129BC4A35}" type="slidenum">
              <a:rPr lang="de-CH"/>
              <a:pPr/>
              <a:t>28</a:t>
            </a:fld>
            <a:endParaRPr lang="de-CH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650EA-FAA9-AF42-BA6D-854D67E24FD5}" type="slidenum">
              <a:rPr lang="de-CH"/>
              <a:pPr/>
              <a:t>29</a:t>
            </a:fld>
            <a:endParaRPr lang="de-CH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75478-B109-FB45-BC9E-6D36F81D136C}" type="slidenum">
              <a:rPr lang="de-CH"/>
              <a:pPr/>
              <a:t>3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975B4-A140-9C49-AF1A-2A7EDBF14D18}" type="slidenum">
              <a:rPr lang="de-CH"/>
              <a:pPr/>
              <a:t>30</a:t>
            </a:fld>
            <a:endParaRPr lang="de-CH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FB703-4047-EB41-AA8E-387725D5739B}" type="slidenum">
              <a:rPr lang="de-CH"/>
              <a:pPr/>
              <a:t>31</a:t>
            </a:fld>
            <a:endParaRPr lang="de-CH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46C0D-B6E5-E545-B4C6-2BD908D22BAF}" type="slidenum">
              <a:rPr lang="de-CH"/>
              <a:pPr/>
              <a:t>32</a:t>
            </a:fld>
            <a:endParaRPr lang="de-CH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245C2-289A-7248-99A5-41E0EC6A2D3D}" type="slidenum">
              <a:rPr lang="de-CH"/>
              <a:pPr/>
              <a:t>33</a:t>
            </a:fld>
            <a:endParaRPr lang="de-CH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FCED9-75DA-B245-B557-EFB5FD668757}" type="slidenum">
              <a:rPr lang="de-CH"/>
              <a:pPr/>
              <a:t>34</a:t>
            </a:fld>
            <a:endParaRPr lang="de-CH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FCED9-75DA-B245-B557-EFB5FD668757}" type="slidenum">
              <a:rPr lang="de-CH"/>
              <a:pPr/>
              <a:t>35</a:t>
            </a:fld>
            <a:endParaRPr lang="de-CH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34335-EA95-3B43-A450-B3311AC3EA32}" type="slidenum">
              <a:rPr lang="de-CH"/>
              <a:pPr/>
              <a:t>36</a:t>
            </a:fld>
            <a:endParaRPr lang="de-CH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9CEA5-81BD-5B4D-ABE0-4CE6A2EB403F}" type="slidenum">
              <a:rPr lang="de-CH"/>
              <a:pPr/>
              <a:t>4</a:t>
            </a:fld>
            <a:endParaRPr lang="de-CH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663E5-1B85-5A42-843E-BDDF8B441195}" type="slidenum">
              <a:rPr lang="de-CH"/>
              <a:pPr/>
              <a:t>5</a:t>
            </a:fld>
            <a:endParaRPr lang="de-CH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90001-0737-9943-91C7-09149F4A1F4A}" type="slidenum">
              <a:rPr lang="de-CH"/>
              <a:pPr/>
              <a:t>6</a:t>
            </a:fld>
            <a:endParaRPr lang="de-CH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DAD0D-E015-DA49-993D-0202F0FB3853}" type="slidenum">
              <a:rPr lang="de-CH"/>
              <a:pPr/>
              <a:t>7</a:t>
            </a:fld>
            <a:endParaRPr lang="de-CH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6004B-319D-574B-A412-7588AD577010}" type="slidenum">
              <a:rPr lang="de-CH"/>
              <a:pPr/>
              <a:t>8</a:t>
            </a:fld>
            <a:endParaRPr lang="de-CH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1E37E-5A93-324A-8EC0-7D37D3447B5B}" type="slidenum">
              <a:rPr lang="de-CH"/>
              <a:pPr/>
              <a:t>9</a:t>
            </a:fld>
            <a:endParaRPr lang="de-CH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0398" y="803672"/>
            <a:ext cx="4295180" cy="493811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2734" y="803672"/>
            <a:ext cx="4295180" cy="493811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r>
              <a:rPr lang="de-CH" dirty="0" smtClean="0"/>
              <a:t>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6147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r>
              <a:rPr lang="de-CH" dirty="0" smtClean="0"/>
              <a:t>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561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/>
          </a:p>
        </p:txBody>
      </p:sp>
      <p:sp>
        <p:nvSpPr>
          <p:cNvPr id="3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r>
              <a:rPr lang="de-CH" dirty="0" smtClean="0"/>
              <a:t>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004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r>
              <a:rPr lang="de-CH" dirty="0" smtClean="0"/>
              <a:t>5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93314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2727" y="1403775"/>
            <a:ext cx="7018734" cy="308846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831461" y="6327800"/>
            <a:ext cx="312539" cy="291331"/>
          </a:xfrm>
        </p:spPr>
        <p:txBody>
          <a:bodyPr/>
          <a:lstStyle>
            <a:lvl1pPr>
              <a:defRPr smtClean="0"/>
            </a:lvl1pPr>
          </a:lstStyle>
          <a:p>
            <a:pPr algn="ctr"/>
            <a:r>
              <a:rPr lang="de-CH" dirty="0" smtClean="0"/>
              <a:t>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79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A28-E785-9B44-AC12-B94CA29FCB2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40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1598414" y="6098977"/>
            <a:ext cx="7563445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4" y="6098977"/>
            <a:ext cx="1089422" cy="62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0" y="6107906"/>
            <a:ext cx="348258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0" y="0"/>
            <a:ext cx="9144000" cy="59828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1515" y="25673"/>
            <a:ext cx="8697516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Frutiger Next Pro Light" charset="0"/>
              </a:rPr>
              <a:t>Mastertitelformat bearbeiten</a:t>
            </a:r>
            <a:endParaRPr lang="en-US">
              <a:sym typeface="Frutiger Next Pro Light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398" y="803672"/>
            <a:ext cx="8697516" cy="493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>
                <a:sym typeface="Frutiger Next Pro Light" charset="0"/>
              </a:rPr>
              <a:t>Mastertextformat bearbeiten</a:t>
            </a:r>
          </a:p>
          <a:p>
            <a:pPr lvl="1"/>
            <a:r>
              <a:rPr lang="de-DE" dirty="0" smtClean="0">
                <a:sym typeface="Frutiger Next Pro Light" charset="0"/>
              </a:rPr>
              <a:t>Zweite Ebene</a:t>
            </a:r>
          </a:p>
          <a:p>
            <a:pPr lvl="2"/>
            <a:r>
              <a:rPr lang="de-DE" dirty="0" smtClean="0">
                <a:sym typeface="Frutiger Next Pro Light" charset="0"/>
              </a:rPr>
              <a:t>Dritte Ebene</a:t>
            </a:r>
          </a:p>
          <a:p>
            <a:pPr lvl="3"/>
            <a:r>
              <a:rPr lang="de-DE" dirty="0" smtClean="0">
                <a:sym typeface="Frutiger Next Pro Light" charset="0"/>
              </a:rPr>
              <a:t>Vierte Ebene</a:t>
            </a:r>
          </a:p>
          <a:p>
            <a:pPr lvl="4"/>
            <a:r>
              <a:rPr lang="de-DE" dirty="0" smtClean="0">
                <a:sym typeface="Frutiger Next Pro Light" charset="0"/>
              </a:rPr>
              <a:t>Fünfte Ebene</a:t>
            </a:r>
            <a:endParaRPr lang="en-US" dirty="0">
              <a:sym typeface="Frutiger Next Pro Light" charset="0"/>
            </a:endParaRPr>
          </a:p>
        </p:txBody>
      </p:sp>
      <p:sp>
        <p:nvSpPr>
          <p:cNvPr id="2056" name="Text Box 8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832577" y="6327800"/>
            <a:ext cx="311423" cy="291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cs typeface="Frutiger Next Pro Light" charset="0"/>
              </a:defRPr>
            </a:lvl1pPr>
          </a:lstStyle>
          <a:p>
            <a:pPr algn="ctr"/>
            <a:r>
              <a:rPr lang="de-CH" dirty="0" smtClean="0"/>
              <a:t>1</a:t>
            </a:r>
            <a:endParaRPr lang="de-CH" dirty="0"/>
          </a:p>
        </p:txBody>
      </p:sp>
      <p:sp>
        <p:nvSpPr>
          <p:cNvPr id="5129" name="Rectangle 2"/>
          <p:cNvSpPr>
            <a:spLocks/>
          </p:cNvSpPr>
          <p:nvPr/>
        </p:nvSpPr>
        <p:spPr bwMode="auto">
          <a:xfrm>
            <a:off x="1763688" y="6309320"/>
            <a:ext cx="4608512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7461605" algn="r"/>
              </a:tabLst>
            </a:pP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Vorherbestimmung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Erwählung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,</a:t>
            </a:r>
            <a:r>
              <a:rPr lang="en-US" sz="1400" baseline="0" dirty="0" smtClean="0">
                <a:solidFill>
                  <a:srgbClr val="FFFFFF"/>
                </a:solidFill>
                <a:cs typeface="Frutiger Next Pro Light" charset="0"/>
              </a:rPr>
              <a:t> </a:t>
            </a:r>
            <a:r>
              <a:rPr lang="en-US" sz="1400" baseline="0" dirty="0" err="1" smtClean="0">
                <a:solidFill>
                  <a:srgbClr val="FFFFFF"/>
                </a:solidFill>
                <a:cs typeface="Frutiger Next Pro Light" charset="0"/>
              </a:rPr>
              <a:t>Berufung</a:t>
            </a:r>
            <a:endParaRPr lang="en-US" sz="1400" dirty="0">
              <a:solidFill>
                <a:srgbClr val="FFFFFF"/>
              </a:solidFill>
              <a:cs typeface="Frutiger Next Pro Light" charset="0"/>
            </a:endParaRPr>
          </a:p>
        </p:txBody>
      </p:sp>
      <p:sp>
        <p:nvSpPr>
          <p:cNvPr id="5130" name="Rectangle 3"/>
          <p:cNvSpPr>
            <a:spLocks/>
          </p:cNvSpPr>
          <p:nvPr/>
        </p:nvSpPr>
        <p:spPr bwMode="auto">
          <a:xfrm>
            <a:off x="6012160" y="6327800"/>
            <a:ext cx="2759025" cy="26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7461605" algn="r"/>
              </a:tabLst>
            </a:pP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Jacob </a:t>
            </a: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Thiessen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 | 24.01.2016 | </a:t>
            </a:r>
            <a:endParaRPr lang="en-US" sz="1400" dirty="0">
              <a:solidFill>
                <a:srgbClr val="FFFFFF"/>
              </a:solidFill>
              <a:cs typeface="Frutiger Next Pro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itchFamily="34" charset="0"/>
          <a:ea typeface="+mj-ea"/>
          <a:cs typeface="Arial" pitchFamily="34" charset="0"/>
          <a:sym typeface="Frutiger Next Pro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380615" indent="-380615" algn="l" rtl="0" eaLnBrk="1" fontAlgn="base" hangingPunct="1">
        <a:spcBef>
          <a:spcPts val="703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1pPr>
      <a:lvl2pPr marL="630637" indent="-246674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0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2pPr>
      <a:lvl3pPr marL="98223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7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3pPr>
      <a:lvl4pPr marL="140191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4pPr>
      <a:lvl5pPr marL="182159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5pPr>
      <a:lvl6pPr marL="2143049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6pPr>
      <a:lvl7pPr marL="2464506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7pPr>
      <a:lvl8pPr marL="2785963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8pPr>
      <a:lvl9pPr marL="310742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9pPr>
    </p:bodyStyle>
    <p:otherStyle>
      <a:defPPr>
        <a:defRPr lang="de-DE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ts val="5400"/>
              </a:lnSpc>
            </a:pPr>
            <a:r>
              <a:rPr lang="de-CH" sz="6000" dirty="0" smtClean="0">
                <a:solidFill>
                  <a:srgbClr val="333399"/>
                </a:solidFill>
              </a:rPr>
              <a:t/>
            </a:r>
            <a:br>
              <a:rPr lang="de-CH" sz="6000" dirty="0" smtClean="0">
                <a:solidFill>
                  <a:srgbClr val="333399"/>
                </a:solidFill>
              </a:rPr>
            </a:br>
            <a:r>
              <a:rPr lang="de-CH" sz="4000" dirty="0" smtClean="0">
                <a:solidFill>
                  <a:schemeClr val="accent2"/>
                </a:solidFill>
              </a:rPr>
              <a:t>Vorherbestimmung,</a:t>
            </a:r>
            <a:br>
              <a:rPr lang="de-CH" sz="4000" dirty="0" smtClean="0">
                <a:solidFill>
                  <a:schemeClr val="accent2"/>
                </a:solidFill>
              </a:rPr>
            </a:br>
            <a:r>
              <a:rPr lang="de-CH" sz="4000" dirty="0" smtClean="0">
                <a:solidFill>
                  <a:schemeClr val="accent2"/>
                </a:solidFill>
              </a:rPr>
              <a:t>Erwählung, Berufung</a:t>
            </a:r>
            <a:r>
              <a:rPr lang="de-CH" sz="4000" dirty="0">
                <a:solidFill>
                  <a:schemeClr val="accent2"/>
                </a:solidFill>
                <a:latin typeface="Arial Unicode MS" charset="0"/>
              </a:rPr>
              <a:t/>
            </a:r>
            <a:br>
              <a:rPr lang="de-CH" sz="4000" dirty="0">
                <a:solidFill>
                  <a:schemeClr val="accent2"/>
                </a:solidFill>
                <a:latin typeface="Arial Unicode MS" charset="0"/>
              </a:rPr>
            </a:br>
            <a:r>
              <a:rPr lang="de-CH" sz="4000" dirty="0">
                <a:solidFill>
                  <a:schemeClr val="tx1"/>
                </a:solidFill>
                <a:latin typeface="Arial Unicode MS" charset="0"/>
              </a:rPr>
              <a:t/>
            </a:r>
            <a:br>
              <a:rPr lang="de-CH" sz="4000" dirty="0">
                <a:solidFill>
                  <a:schemeClr val="tx1"/>
                </a:solidFill>
                <a:latin typeface="Arial Unicode MS" charset="0"/>
              </a:rPr>
            </a:br>
            <a:r>
              <a:rPr lang="de-CH" sz="4000" dirty="0" smtClean="0">
                <a:solidFill>
                  <a:schemeClr val="tx1"/>
                </a:solidFill>
                <a:latin typeface="Arial Unicode MS" charset="0"/>
              </a:rPr>
              <a:t/>
            </a:r>
            <a:br>
              <a:rPr lang="de-CH" sz="4000" dirty="0" smtClean="0">
                <a:solidFill>
                  <a:schemeClr val="tx1"/>
                </a:solidFill>
                <a:latin typeface="Arial Unicode MS" charset="0"/>
              </a:rPr>
            </a:br>
            <a:r>
              <a:rPr lang="de-CH" sz="2800" dirty="0" smtClean="0">
                <a:solidFill>
                  <a:schemeClr val="tx1"/>
                </a:solidFill>
              </a:rPr>
              <a:t>Bibelseminar</a:t>
            </a:r>
            <a:br>
              <a:rPr lang="de-CH" sz="2800" dirty="0" smtClean="0">
                <a:solidFill>
                  <a:schemeClr val="tx1"/>
                </a:solidFill>
              </a:rPr>
            </a:br>
            <a:r>
              <a:rPr lang="de-CH" sz="2800" dirty="0" smtClean="0">
                <a:solidFill>
                  <a:schemeClr val="tx1"/>
                </a:solidFill>
              </a:rPr>
              <a:t>Prof</a:t>
            </a:r>
            <a:r>
              <a:rPr lang="de-CH" sz="2800" dirty="0">
                <a:solidFill>
                  <a:schemeClr val="tx1"/>
                </a:solidFill>
              </a:rPr>
              <a:t>. Dr. Jacob </a:t>
            </a:r>
            <a:r>
              <a:rPr lang="de-CH" sz="2800" dirty="0" smtClean="0">
                <a:solidFill>
                  <a:schemeClr val="tx1"/>
                </a:solidFill>
              </a:rPr>
              <a:t>Thiessen</a:t>
            </a:r>
            <a:br>
              <a:rPr lang="de-CH" sz="2800" dirty="0" smtClean="0">
                <a:solidFill>
                  <a:schemeClr val="tx1"/>
                </a:solidFill>
              </a:rPr>
            </a:br>
            <a:r>
              <a:rPr lang="de-CH" sz="2800" dirty="0" err="1" smtClean="0">
                <a:solidFill>
                  <a:schemeClr val="accent2"/>
                </a:solidFill>
                <a:latin typeface="Arial" charset="0"/>
                <a:cs typeface=".Aqua かな" charset="0"/>
              </a:rPr>
              <a:t>www.sthbasel.ch</a:t>
            </a:r>
            <a:endParaRPr lang="de-CH" sz="2800" dirty="0">
              <a:solidFill>
                <a:schemeClr val="accent2"/>
              </a:solidFill>
              <a:latin typeface="Arial Unicode M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6165850"/>
            <a:ext cx="6400825" cy="714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sz="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A28-E785-9B44-AC12-B94CA29FCB21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4625"/>
            <a:ext cx="8011616" cy="648071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663880" cy="5328593"/>
          </a:xfrm>
        </p:spPr>
        <p:txBody>
          <a:bodyPr/>
          <a:lstStyle/>
          <a:p>
            <a:pPr marL="609600" indent="-609600">
              <a:lnSpc>
                <a:spcPts val="3940"/>
              </a:lnSpc>
              <a:spcBef>
                <a:spcPts val="1968"/>
              </a:spcBef>
              <a:spcAft>
                <a:spcPts val="1800"/>
              </a:spcAft>
              <a:buFont typeface="Arial"/>
              <a:buChar char="•"/>
            </a:pPr>
            <a:r>
              <a:rPr lang="de-CH" sz="2800" dirty="0" err="1">
                <a:solidFill>
                  <a:srgbClr val="6B6BCF"/>
                </a:solidFill>
              </a:rPr>
              <a:t>Eph</a:t>
            </a:r>
            <a:r>
              <a:rPr lang="de-CH" sz="2800" dirty="0">
                <a:solidFill>
                  <a:srgbClr val="6B6BCF"/>
                </a:solidFill>
              </a:rPr>
              <a:t> 1,4</a:t>
            </a:r>
            <a:r>
              <a:rPr lang="de-CH" sz="2800" dirty="0"/>
              <a:t>: „… wie er uns </a:t>
            </a:r>
            <a:r>
              <a:rPr lang="de-CH" sz="2800" dirty="0">
                <a:solidFill>
                  <a:srgbClr val="6B6BCF"/>
                </a:solidFill>
              </a:rPr>
              <a:t>in ihm auserwählt </a:t>
            </a:r>
            <a:r>
              <a:rPr lang="de-CH" sz="2800" dirty="0"/>
              <a:t>hat vor </a:t>
            </a:r>
            <a:r>
              <a:rPr lang="de-CH" sz="2800" dirty="0" smtClean="0"/>
              <a:t>Grundlegung </a:t>
            </a:r>
            <a:r>
              <a:rPr lang="de-CH" sz="2800" dirty="0"/>
              <a:t>der Welt</a:t>
            </a:r>
            <a:r>
              <a:rPr lang="de-CH" sz="2800" b="1" dirty="0"/>
              <a:t>,</a:t>
            </a:r>
            <a:r>
              <a:rPr lang="de-CH" sz="2800" dirty="0"/>
              <a:t> </a:t>
            </a:r>
            <a:r>
              <a:rPr lang="de-CH" sz="2800" dirty="0">
                <a:solidFill>
                  <a:srgbClr val="6B6BCF"/>
                </a:solidFill>
              </a:rPr>
              <a:t>dass wir heilig und tadellos vor ihm seien in Liebe</a:t>
            </a:r>
            <a:r>
              <a:rPr lang="de-CH" sz="2800" dirty="0" smtClean="0"/>
              <a:t>.</a:t>
            </a:r>
            <a:r>
              <a:rPr lang="de-DE" sz="2800" dirty="0" smtClean="0"/>
              <a:t>“</a:t>
            </a:r>
            <a:endParaRPr lang="de-CH" sz="2800" dirty="0"/>
          </a:p>
          <a:p>
            <a:pPr marL="609600" indent="-609600">
              <a:lnSpc>
                <a:spcPts val="3940"/>
              </a:lnSpc>
              <a:spcBef>
                <a:spcPts val="1968"/>
              </a:spcBef>
              <a:spcAft>
                <a:spcPts val="18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Betonung </a:t>
            </a:r>
            <a:r>
              <a:rPr lang="de-CH" sz="2800" dirty="0">
                <a:cs typeface="Arial Unicode MS" charset="0"/>
              </a:rPr>
              <a:t>liegt auf „</a:t>
            </a: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in </a:t>
            </a:r>
            <a:r>
              <a:rPr lang="de-CH" sz="2800" dirty="0" smtClean="0">
                <a:solidFill>
                  <a:srgbClr val="6B6BCF"/>
                </a:solidFill>
                <a:cs typeface="Arial Unicode MS" charset="0"/>
              </a:rPr>
              <a:t>ihm</a:t>
            </a:r>
            <a:r>
              <a:rPr lang="de-DE" sz="2800" dirty="0" smtClean="0">
                <a:cs typeface="Arial Unicode MS" charset="0"/>
              </a:rPr>
              <a:t>“, d. h.</a:t>
            </a:r>
            <a:r>
              <a:rPr lang="de-CH" sz="2800" dirty="0" smtClean="0">
                <a:cs typeface="Arial Unicode MS" charset="0"/>
              </a:rPr>
              <a:t> </a:t>
            </a:r>
            <a:r>
              <a:rPr lang="de-CH" sz="2800" dirty="0">
                <a:cs typeface="Arial Unicode MS" charset="0"/>
              </a:rPr>
              <a:t>Jesus </a:t>
            </a:r>
            <a:r>
              <a:rPr lang="de-CH" sz="2800" dirty="0" smtClean="0">
                <a:cs typeface="Arial Unicode MS" charset="0"/>
              </a:rPr>
              <a:t>Christus </a:t>
            </a:r>
            <a:r>
              <a:rPr lang="de-CH" sz="2800" dirty="0" smtClean="0"/>
              <a:t>(</a:t>
            </a:r>
            <a:r>
              <a:rPr lang="de-CH" sz="2800" dirty="0"/>
              <a:t>vgl. </a:t>
            </a:r>
            <a:r>
              <a:rPr lang="de-CH" sz="2800" dirty="0" err="1"/>
              <a:t>Jes</a:t>
            </a:r>
            <a:r>
              <a:rPr lang="de-CH" sz="2800" dirty="0"/>
              <a:t> 41,8f.; 43,10; 44,1f.; 49,6f</a:t>
            </a:r>
            <a:r>
              <a:rPr lang="de-CH" sz="2800" dirty="0" smtClean="0"/>
              <a:t>.: </a:t>
            </a:r>
            <a:r>
              <a:rPr lang="de-CH" sz="2800" dirty="0" smtClean="0">
                <a:solidFill>
                  <a:srgbClr val="6B6BCF"/>
                </a:solidFill>
              </a:rPr>
              <a:t>Gott hat seinen „Knecht“ und mit ihm Israel erwählt</a:t>
            </a:r>
            <a:r>
              <a:rPr lang="de-CH" sz="2800" dirty="0" smtClean="0"/>
              <a:t>)</a:t>
            </a:r>
            <a:r>
              <a:rPr lang="de-CH" sz="2800" dirty="0" smtClean="0">
                <a:latin typeface="Arial Unicode MS" charset="0"/>
              </a:rPr>
              <a:t>.</a:t>
            </a:r>
            <a:endParaRPr lang="de-CH" sz="2800" dirty="0">
              <a:cs typeface="Arial Unicode MS" charset="0"/>
            </a:endParaRPr>
          </a:p>
          <a:p>
            <a:pPr marL="609600" indent="-609600">
              <a:lnSpc>
                <a:spcPts val="3940"/>
              </a:lnSpc>
              <a:spcBef>
                <a:spcPts val="1968"/>
              </a:spcBef>
              <a:spcAft>
                <a:spcPts val="18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Alle, die durch den Glauben Jesus</a:t>
            </a:r>
            <a:br>
              <a:rPr lang="de-CH" sz="2800" dirty="0">
                <a:solidFill>
                  <a:srgbClr val="6B6BCF"/>
                </a:solidFill>
                <a:cs typeface="Arial Unicode MS" charset="0"/>
              </a:rPr>
            </a:b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gehören, sind Auserwählte</a:t>
            </a:r>
            <a:r>
              <a:rPr lang="de-CH" sz="2800" dirty="0" smtClean="0">
                <a:cs typeface="Arial Unicode MS" charset="0"/>
              </a:rPr>
              <a:t>.</a:t>
            </a:r>
            <a:r>
              <a:rPr lang="de-CH" sz="2800" dirty="0">
                <a:latin typeface="Arial Unicode MS" charset="0"/>
              </a:rPr>
              <a:t/>
            </a:r>
            <a:br>
              <a:rPr lang="de-CH" sz="2800" dirty="0">
                <a:latin typeface="Arial Unicode MS" charset="0"/>
              </a:rPr>
            </a:br>
            <a:endParaRPr lang="de-CH" sz="28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11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"/>
            <a:ext cx="7939608" cy="836712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591872" cy="5400600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280"/>
              </a:lnSpc>
              <a:spcAft>
                <a:spcPts val="2400"/>
              </a:spcAft>
              <a:buFont typeface="Arial"/>
              <a:buChar char="•"/>
            </a:pPr>
            <a:r>
              <a:rPr lang="de-CH" sz="3200" dirty="0" err="1" smtClean="0">
                <a:solidFill>
                  <a:srgbClr val="6B6BCF"/>
                </a:solidFill>
              </a:rPr>
              <a:t>Mt</a:t>
            </a:r>
            <a:r>
              <a:rPr lang="de-CH" sz="3200" dirty="0" smtClean="0">
                <a:solidFill>
                  <a:srgbClr val="6B6BCF"/>
                </a:solidFill>
              </a:rPr>
              <a:t> </a:t>
            </a:r>
            <a:r>
              <a:rPr lang="de-CH" sz="3200" dirty="0">
                <a:solidFill>
                  <a:srgbClr val="6B6BCF"/>
                </a:solidFill>
              </a:rPr>
              <a:t>22,14</a:t>
            </a:r>
            <a:r>
              <a:rPr lang="de-CH" sz="3200" dirty="0"/>
              <a:t>: </a:t>
            </a:r>
            <a:r>
              <a:rPr lang="de-CH" sz="3200" dirty="0" smtClean="0"/>
              <a:t> „</a:t>
            </a:r>
            <a:r>
              <a:rPr lang="de-CH" sz="3200" dirty="0"/>
              <a:t>Denn viele sind berufen (eingeladen), </a:t>
            </a:r>
            <a:r>
              <a:rPr lang="de-CH" sz="3200" dirty="0">
                <a:solidFill>
                  <a:srgbClr val="6B6BCF"/>
                </a:solidFill>
              </a:rPr>
              <a:t>wenige aber auserwählt (herausgesammelt)</a:t>
            </a:r>
            <a:r>
              <a:rPr lang="de-CH" sz="3200" dirty="0" smtClean="0"/>
              <a:t>.</a:t>
            </a:r>
            <a:r>
              <a:rPr lang="de-DE" sz="3200" dirty="0" smtClean="0"/>
              <a:t>“</a:t>
            </a:r>
            <a:endParaRPr lang="de-CH" sz="3200" dirty="0"/>
          </a:p>
          <a:p>
            <a:pPr marL="609600" indent="-609600">
              <a:lnSpc>
                <a:spcPts val="4280"/>
              </a:lnSpc>
              <a:spcAft>
                <a:spcPts val="2400"/>
              </a:spcAft>
              <a:buFont typeface="Arial"/>
              <a:buChar char="•"/>
            </a:pPr>
            <a:r>
              <a:rPr lang="de-CH" sz="3200" i="1" dirty="0" err="1">
                <a:solidFill>
                  <a:srgbClr val="6B6BCF"/>
                </a:solidFill>
                <a:cs typeface="Arial Unicode MS" charset="0"/>
              </a:rPr>
              <a:t>kaleo</a:t>
            </a:r>
            <a:r>
              <a:rPr lang="de-CH" sz="3200" dirty="0">
                <a:solidFill>
                  <a:srgbClr val="6B6BCF"/>
                </a:solidFill>
                <a:cs typeface="Arial Unicode MS" charset="0"/>
              </a:rPr>
              <a:t> </a:t>
            </a:r>
            <a:r>
              <a:rPr lang="de-CH" sz="3200" dirty="0" smtClean="0">
                <a:solidFill>
                  <a:srgbClr val="6B6BCF"/>
                </a:solidFill>
                <a:cs typeface="Arial Unicode MS" charset="0"/>
              </a:rPr>
              <a:t>= „rufen, </a:t>
            </a:r>
            <a:r>
              <a:rPr lang="de-CH" sz="3200" dirty="0">
                <a:solidFill>
                  <a:srgbClr val="6B6BCF"/>
                </a:solidFill>
                <a:cs typeface="Arial Unicode MS" charset="0"/>
              </a:rPr>
              <a:t>berufen, </a:t>
            </a:r>
            <a:r>
              <a:rPr lang="de-CH" sz="3200" dirty="0" smtClean="0">
                <a:solidFill>
                  <a:srgbClr val="6B6BCF"/>
                </a:solidFill>
                <a:cs typeface="Arial Unicode MS" charset="0"/>
              </a:rPr>
              <a:t>einladen</a:t>
            </a:r>
            <a:r>
              <a:rPr lang="de-DE" sz="3200" dirty="0" smtClean="0">
                <a:solidFill>
                  <a:srgbClr val="6B6BCF"/>
                </a:solidFill>
                <a:cs typeface="Arial Unicode MS" charset="0"/>
              </a:rPr>
              <a:t>“</a:t>
            </a:r>
            <a:r>
              <a:rPr lang="de-CH" altLang="ja-JP" sz="3200" dirty="0" smtClean="0">
                <a:cs typeface="Arial Unicode MS" charset="0"/>
              </a:rPr>
              <a:t>.</a:t>
            </a:r>
          </a:p>
          <a:p>
            <a:pPr marL="609600" indent="-609600">
              <a:lnSpc>
                <a:spcPts val="4280"/>
              </a:lnSpc>
              <a:spcAft>
                <a:spcPts val="2400"/>
              </a:spcAft>
              <a:buFont typeface="Arial"/>
              <a:buChar char="•"/>
            </a:pPr>
            <a:r>
              <a:rPr lang="de-CH" sz="3200" dirty="0">
                <a:cs typeface="Arial Unicode MS" charset="0"/>
              </a:rPr>
              <a:t>B</a:t>
            </a:r>
            <a:r>
              <a:rPr lang="de-CH" sz="3200" dirty="0" smtClean="0">
                <a:cs typeface="Arial Unicode MS" charset="0"/>
              </a:rPr>
              <a:t>ezieht </a:t>
            </a:r>
            <a:r>
              <a:rPr lang="de-CH" sz="3200" dirty="0">
                <a:cs typeface="Arial Unicode MS" charset="0"/>
              </a:rPr>
              <a:t>sich an dieser Stelle auf die </a:t>
            </a:r>
            <a:r>
              <a:rPr lang="de-CH" sz="3200" dirty="0" err="1" smtClean="0">
                <a:solidFill>
                  <a:srgbClr val="6B6BCF"/>
                </a:solidFill>
                <a:cs typeface="Arial Unicode MS" charset="0"/>
              </a:rPr>
              <a:t>Erwäh-lung</a:t>
            </a:r>
            <a:r>
              <a:rPr lang="de-CH" sz="3200" dirty="0" smtClean="0">
                <a:solidFill>
                  <a:srgbClr val="6B6BCF"/>
                </a:solidFill>
                <a:cs typeface="Arial Unicode MS" charset="0"/>
              </a:rPr>
              <a:t> </a:t>
            </a:r>
            <a:r>
              <a:rPr lang="de-CH" sz="3200" dirty="0">
                <a:solidFill>
                  <a:srgbClr val="6B6BCF"/>
                </a:solidFill>
                <a:cs typeface="Arial Unicode MS" charset="0"/>
              </a:rPr>
              <a:t>Israels</a:t>
            </a:r>
            <a:r>
              <a:rPr lang="de-CH" sz="3200" dirty="0">
                <a:cs typeface="Arial Unicode MS" charset="0"/>
              </a:rPr>
              <a:t>, die allerdings der </a:t>
            </a:r>
            <a:r>
              <a:rPr lang="de-CH" sz="3200" dirty="0">
                <a:solidFill>
                  <a:srgbClr val="6B6BCF"/>
                </a:solidFill>
                <a:cs typeface="Arial Unicode MS" charset="0"/>
              </a:rPr>
              <a:t>Einladung zum Glauben </a:t>
            </a:r>
            <a:r>
              <a:rPr lang="de-CH" sz="3200" dirty="0">
                <a:cs typeface="Arial Unicode MS" charset="0"/>
              </a:rPr>
              <a:t>an Jesus Christus nicht </a:t>
            </a:r>
            <a:r>
              <a:rPr lang="de-CH" sz="3200" dirty="0" smtClean="0">
                <a:cs typeface="Arial Unicode MS" charset="0"/>
              </a:rPr>
              <a:t>folgen.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12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943800" cy="548681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764704"/>
            <a:ext cx="8822267" cy="5256584"/>
          </a:xfrm>
        </p:spPr>
        <p:txBody>
          <a:bodyPr>
            <a:noAutofit/>
          </a:bodyPr>
          <a:lstStyle/>
          <a:p>
            <a:pPr marL="609600" indent="-609600">
              <a:lnSpc>
                <a:spcPts val="3540"/>
              </a:lnSpc>
              <a:spcBef>
                <a:spcPts val="1200"/>
              </a:spcBef>
              <a:spcAft>
                <a:spcPts val="24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Vgl. </a:t>
            </a:r>
            <a:r>
              <a:rPr lang="de-CH" sz="2800" dirty="0" err="1">
                <a:solidFill>
                  <a:srgbClr val="6B6BCF"/>
                </a:solidFill>
                <a:cs typeface="Arial Unicode MS" charset="0"/>
              </a:rPr>
              <a:t>Mt</a:t>
            </a: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 22,3</a:t>
            </a:r>
            <a:r>
              <a:rPr lang="de-CH" sz="2800" dirty="0">
                <a:cs typeface="Arial Unicode MS" charset="0"/>
              </a:rPr>
              <a:t>: „Und er sandte seine Knechte aus, </a:t>
            </a:r>
            <a:r>
              <a:rPr lang="de-CH" sz="2800" dirty="0">
                <a:solidFill>
                  <a:srgbClr val="6B6BCF"/>
                </a:solidFill>
                <a:cs typeface="Arial Unicode MS" charset="0"/>
              </a:rPr>
              <a:t>um die Geladenen (Berufenen) zur Hochzeit einzuladen (zu rufen/berufen); und sie wollten nicht kommen</a:t>
            </a:r>
            <a:r>
              <a:rPr lang="de-CH" sz="2800" dirty="0">
                <a:cs typeface="Arial Unicode MS" charset="0"/>
              </a:rPr>
              <a:t>.</a:t>
            </a:r>
            <a:r>
              <a:rPr lang="de-DE" sz="2800" dirty="0" smtClean="0">
                <a:cs typeface="Arial Unicode MS" charset="0"/>
              </a:rPr>
              <a:t>“</a:t>
            </a:r>
            <a:endParaRPr lang="de-CH" sz="2800" dirty="0" smtClean="0"/>
          </a:p>
          <a:p>
            <a:pPr marL="609600" indent="-609600">
              <a:lnSpc>
                <a:spcPts val="3540"/>
              </a:lnSpc>
              <a:spcBef>
                <a:spcPts val="1200"/>
              </a:spcBef>
              <a:spcAft>
                <a:spcPts val="2400"/>
              </a:spcAft>
              <a:buFont typeface="Arial"/>
              <a:buChar char="•"/>
            </a:pPr>
            <a:r>
              <a:rPr lang="de-CH" sz="2800" dirty="0" smtClean="0"/>
              <a:t>„</a:t>
            </a:r>
            <a:r>
              <a:rPr lang="de-CH" sz="2800" dirty="0" smtClean="0">
                <a:solidFill>
                  <a:srgbClr val="6B6BCF"/>
                </a:solidFill>
              </a:rPr>
              <a:t>auserwählt</a:t>
            </a:r>
            <a:r>
              <a:rPr lang="de-DE" sz="2800" dirty="0" smtClean="0"/>
              <a:t>“</a:t>
            </a:r>
            <a:r>
              <a:rPr lang="de-CH" sz="2800" dirty="0" smtClean="0"/>
              <a:t> </a:t>
            </a:r>
            <a:r>
              <a:rPr lang="de-CH" sz="2800" dirty="0"/>
              <a:t>= „</a:t>
            </a:r>
            <a:r>
              <a:rPr lang="de-CH" sz="2800" dirty="0" smtClean="0">
                <a:solidFill>
                  <a:srgbClr val="6B6BCF"/>
                </a:solidFill>
              </a:rPr>
              <a:t>herausgesammelt</a:t>
            </a:r>
            <a:r>
              <a:rPr lang="de-DE" sz="2800" dirty="0" smtClean="0"/>
              <a:t>“</a:t>
            </a:r>
            <a:r>
              <a:rPr lang="de-CH" sz="2800" dirty="0" smtClean="0"/>
              <a:t>, </a:t>
            </a:r>
            <a:r>
              <a:rPr lang="de-CH" sz="2800" dirty="0"/>
              <a:t>weil der Einladung gefolgt.</a:t>
            </a:r>
          </a:p>
          <a:p>
            <a:pPr marL="609600" indent="-609600">
              <a:lnSpc>
                <a:spcPts val="3540"/>
              </a:lnSpc>
              <a:spcBef>
                <a:spcPts val="1200"/>
              </a:spcBef>
              <a:spcAft>
                <a:spcPts val="2400"/>
              </a:spcAft>
              <a:buFont typeface="Arial"/>
              <a:buChar char="•"/>
            </a:pPr>
            <a:r>
              <a:rPr lang="de-CH" sz="2800" dirty="0" smtClean="0"/>
              <a:t>Die </a:t>
            </a:r>
            <a:r>
              <a:rPr lang="de-CH" sz="2800" dirty="0"/>
              <a:t>„</a:t>
            </a:r>
            <a:r>
              <a:rPr lang="de-CH" sz="2800" dirty="0" smtClean="0">
                <a:solidFill>
                  <a:srgbClr val="6B6BCF"/>
                </a:solidFill>
              </a:rPr>
              <a:t>Berufenen</a:t>
            </a:r>
            <a:r>
              <a:rPr lang="de-DE" sz="2800" dirty="0" smtClean="0"/>
              <a:t>“</a:t>
            </a:r>
            <a:r>
              <a:rPr lang="de-CH" altLang="ja-JP" sz="2800" dirty="0" smtClean="0"/>
              <a:t> = </a:t>
            </a:r>
            <a:r>
              <a:rPr lang="de-CH" sz="2800" dirty="0" smtClean="0">
                <a:solidFill>
                  <a:srgbClr val="6B6BCF"/>
                </a:solidFill>
              </a:rPr>
              <a:t>die </a:t>
            </a:r>
            <a:r>
              <a:rPr lang="de-CH" sz="2800" dirty="0">
                <a:solidFill>
                  <a:srgbClr val="6B6BCF"/>
                </a:solidFill>
              </a:rPr>
              <a:t>„</a:t>
            </a:r>
            <a:r>
              <a:rPr lang="de-CH" sz="2800" dirty="0" smtClean="0">
                <a:solidFill>
                  <a:srgbClr val="6B6BCF"/>
                </a:solidFill>
              </a:rPr>
              <a:t>Auserwählten</a:t>
            </a:r>
            <a:r>
              <a:rPr lang="de-DE" sz="2800" dirty="0" smtClean="0">
                <a:solidFill>
                  <a:srgbClr val="6B6BCF"/>
                </a:solidFill>
              </a:rPr>
              <a:t>“</a:t>
            </a:r>
            <a:r>
              <a:rPr lang="de-CH" sz="2800" dirty="0" smtClean="0"/>
              <a:t>: welche der </a:t>
            </a:r>
            <a:r>
              <a:rPr lang="de-CH" sz="2800" dirty="0"/>
              <a:t>Einladung zum Glauben </a:t>
            </a:r>
            <a:r>
              <a:rPr lang="de-CH" sz="2800" dirty="0" smtClean="0"/>
              <a:t>folgen.</a:t>
            </a:r>
          </a:p>
          <a:p>
            <a:pPr marL="609600" indent="-609600">
              <a:lnSpc>
                <a:spcPts val="354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endParaRPr lang="de-CH" sz="28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13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3499"/>
            <a:ext cx="7943800" cy="525181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92696"/>
            <a:ext cx="8784976" cy="5328592"/>
          </a:xfrm>
        </p:spPr>
        <p:txBody>
          <a:bodyPr/>
          <a:lstStyle/>
          <a:p>
            <a:pPr marL="609600" indent="-609600">
              <a:lnSpc>
                <a:spcPts val="358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CH" sz="2400" i="1" dirty="0">
                <a:solidFill>
                  <a:srgbClr val="6B6BCF"/>
                </a:solidFill>
              </a:rPr>
              <a:t>Pro-thesis </a:t>
            </a:r>
            <a:r>
              <a:rPr lang="de-CH" sz="2400" dirty="0"/>
              <a:t>= </a:t>
            </a:r>
            <a:r>
              <a:rPr lang="de-CH" sz="2400" dirty="0">
                <a:solidFill>
                  <a:srgbClr val="333399"/>
                </a:solidFill>
              </a:rPr>
              <a:t>„</a:t>
            </a:r>
            <a:r>
              <a:rPr lang="de-CH" sz="2400" dirty="0">
                <a:solidFill>
                  <a:srgbClr val="6B6BCF"/>
                </a:solidFill>
              </a:rPr>
              <a:t>Vorsatz</a:t>
            </a:r>
            <a:r>
              <a:rPr lang="de-DE" sz="2400" dirty="0">
                <a:solidFill>
                  <a:srgbClr val="333399"/>
                </a:solidFill>
              </a:rPr>
              <a:t>“</a:t>
            </a:r>
            <a:r>
              <a:rPr lang="de-CH" sz="2400" dirty="0">
                <a:solidFill>
                  <a:srgbClr val="4F81BD"/>
                </a:solidFill>
              </a:rPr>
              <a:t>, </a:t>
            </a:r>
            <a:r>
              <a:rPr lang="de-CH" sz="2400" dirty="0"/>
              <a:t>Plan</a:t>
            </a:r>
            <a:r>
              <a:rPr lang="de-DE" sz="2400" dirty="0"/>
              <a:t>“</a:t>
            </a:r>
            <a:r>
              <a:rPr lang="de-CH" sz="2400" dirty="0"/>
              <a:t> (</a:t>
            </a:r>
            <a:r>
              <a:rPr lang="de-CH" sz="2400" dirty="0" err="1"/>
              <a:t>Röm</a:t>
            </a:r>
            <a:r>
              <a:rPr lang="de-CH" sz="2400" dirty="0"/>
              <a:t> 8,28; 9,11; </a:t>
            </a:r>
            <a:r>
              <a:rPr lang="de-CH" sz="2400" dirty="0" err="1"/>
              <a:t>Eph</a:t>
            </a:r>
            <a:r>
              <a:rPr lang="de-CH" sz="2400" dirty="0"/>
              <a:t> 1,11; 3,11; 2. Tim 3,10) = </a:t>
            </a:r>
            <a:r>
              <a:rPr lang="de-CH" sz="2400" dirty="0">
                <a:solidFill>
                  <a:srgbClr val="6B6BCF"/>
                </a:solidFill>
              </a:rPr>
              <a:t>Heilsplan Gottes</a:t>
            </a:r>
            <a:r>
              <a:rPr lang="de-CH" sz="2400" dirty="0"/>
              <a:t>.</a:t>
            </a:r>
          </a:p>
          <a:p>
            <a:pPr marL="609600" indent="-609600">
              <a:lnSpc>
                <a:spcPts val="358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CH" sz="2400" i="1" dirty="0">
                <a:solidFill>
                  <a:srgbClr val="6B6BCF"/>
                </a:solidFill>
              </a:rPr>
              <a:t>pro-</a:t>
            </a:r>
            <a:r>
              <a:rPr lang="de-CH" sz="2400" i="1" dirty="0" err="1">
                <a:solidFill>
                  <a:srgbClr val="6B6BCF"/>
                </a:solidFill>
              </a:rPr>
              <a:t>tithemi</a:t>
            </a:r>
            <a:r>
              <a:rPr lang="de-CH" sz="2400" dirty="0">
                <a:solidFill>
                  <a:srgbClr val="6B6BCF"/>
                </a:solidFill>
              </a:rPr>
              <a:t> </a:t>
            </a:r>
            <a:r>
              <a:rPr lang="de-CH" sz="2400" dirty="0"/>
              <a:t>= </a:t>
            </a:r>
            <a:r>
              <a:rPr lang="de-CH" sz="2400" dirty="0">
                <a:solidFill>
                  <a:srgbClr val="333399"/>
                </a:solidFill>
              </a:rPr>
              <a:t>„</a:t>
            </a:r>
            <a:r>
              <a:rPr lang="de-CH" sz="2400" dirty="0">
                <a:solidFill>
                  <a:srgbClr val="6B6BCF"/>
                </a:solidFill>
              </a:rPr>
              <a:t>vorher planen/festlegen</a:t>
            </a:r>
            <a:r>
              <a:rPr lang="de-DE" sz="2400" dirty="0">
                <a:solidFill>
                  <a:srgbClr val="333399"/>
                </a:solidFill>
              </a:rPr>
              <a:t>“</a:t>
            </a:r>
            <a:r>
              <a:rPr lang="de-CH" sz="2400" dirty="0">
                <a:solidFill>
                  <a:srgbClr val="333399"/>
                </a:solidFill>
              </a:rPr>
              <a:t> </a:t>
            </a:r>
            <a:r>
              <a:rPr lang="de-CH" sz="2400" dirty="0"/>
              <a:t>(</a:t>
            </a:r>
            <a:r>
              <a:rPr lang="de-CH" sz="2400" dirty="0" err="1"/>
              <a:t>Röm</a:t>
            </a:r>
            <a:r>
              <a:rPr lang="de-CH" sz="2400" dirty="0"/>
              <a:t> 3,25; </a:t>
            </a:r>
            <a:r>
              <a:rPr lang="de-CH" sz="2400" dirty="0" err="1"/>
              <a:t>Eph</a:t>
            </a:r>
            <a:r>
              <a:rPr lang="de-CH" sz="2400" dirty="0"/>
              <a:t> 1,9)</a:t>
            </a:r>
            <a:r>
              <a:rPr lang="de-CH" sz="2400" dirty="0" smtClean="0"/>
              <a:t>.</a:t>
            </a:r>
            <a:endParaRPr lang="de-CH" sz="2400" dirty="0" smtClean="0">
              <a:solidFill>
                <a:srgbClr val="6B6BCF"/>
              </a:solidFill>
            </a:endParaRPr>
          </a:p>
          <a:p>
            <a:pPr marL="609600" indent="-609600">
              <a:lnSpc>
                <a:spcPts val="358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CH" sz="2400" dirty="0" smtClean="0">
                <a:solidFill>
                  <a:srgbClr val="6B6BCF"/>
                </a:solidFill>
              </a:rPr>
              <a:t>Betonung</a:t>
            </a:r>
            <a:r>
              <a:rPr lang="de-CH" sz="2400" dirty="0" smtClean="0">
                <a:solidFill>
                  <a:srgbClr val="333399"/>
                </a:solidFill>
              </a:rPr>
              <a:t> </a:t>
            </a:r>
            <a:r>
              <a:rPr lang="de-CH" sz="2400" dirty="0"/>
              <a:t>liegt auf dem </a:t>
            </a:r>
            <a:r>
              <a:rPr lang="de-CH" sz="2400" dirty="0">
                <a:solidFill>
                  <a:srgbClr val="6B6BCF"/>
                </a:solidFill>
              </a:rPr>
              <a:t>Heilsplan Gottes in Jesus Christus</a:t>
            </a:r>
            <a:r>
              <a:rPr lang="de-CH" sz="2400" dirty="0">
                <a:solidFill>
                  <a:srgbClr val="333399"/>
                </a:solidFill>
              </a:rPr>
              <a:t> </a:t>
            </a:r>
            <a:r>
              <a:rPr lang="de-CH" sz="2400" dirty="0"/>
              <a:t>(vgl. z</a:t>
            </a:r>
            <a:r>
              <a:rPr lang="de-CH" sz="2400" dirty="0" smtClean="0"/>
              <a:t>. B</a:t>
            </a:r>
            <a:r>
              <a:rPr lang="de-CH" sz="2400" dirty="0"/>
              <a:t>. </a:t>
            </a:r>
            <a:r>
              <a:rPr lang="de-CH" sz="2400" dirty="0" err="1"/>
              <a:t>Eph</a:t>
            </a:r>
            <a:r>
              <a:rPr lang="de-CH" sz="2400" dirty="0"/>
              <a:t> 1,9.11 mit </a:t>
            </a:r>
            <a:r>
              <a:rPr lang="de-CH" sz="2400" dirty="0" err="1"/>
              <a:t>Röm</a:t>
            </a:r>
            <a:r>
              <a:rPr lang="de-CH" sz="2400" dirty="0"/>
              <a:t> </a:t>
            </a:r>
            <a:r>
              <a:rPr lang="de-CH" sz="2400" dirty="0" smtClean="0"/>
              <a:t>3,25: Gott hat </a:t>
            </a:r>
            <a:r>
              <a:rPr lang="de-CH" sz="2400" dirty="0" smtClean="0">
                <a:solidFill>
                  <a:srgbClr val="6B6BCF"/>
                </a:solidFill>
              </a:rPr>
              <a:t>Jesus Christus „vorherbestimmt“</a:t>
            </a:r>
            <a:r>
              <a:rPr lang="de-CH" sz="2400" dirty="0" smtClean="0"/>
              <a:t>).</a:t>
            </a:r>
            <a:endParaRPr lang="de-CH" sz="2400" dirty="0"/>
          </a:p>
          <a:p>
            <a:pPr marL="609600" indent="-609600">
              <a:lnSpc>
                <a:spcPts val="358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CH" sz="2400" dirty="0"/>
              <a:t>Vgl. auch </a:t>
            </a:r>
            <a:r>
              <a:rPr lang="de-CH" sz="2400" dirty="0" err="1">
                <a:solidFill>
                  <a:srgbClr val="6B6BCF"/>
                </a:solidFill>
              </a:rPr>
              <a:t>Eph</a:t>
            </a:r>
            <a:r>
              <a:rPr lang="de-CH" sz="2400" dirty="0">
                <a:solidFill>
                  <a:srgbClr val="6B6BCF"/>
                </a:solidFill>
              </a:rPr>
              <a:t> 3,11</a:t>
            </a:r>
            <a:r>
              <a:rPr lang="de-CH" sz="2400" dirty="0"/>
              <a:t>: „… </a:t>
            </a:r>
            <a:r>
              <a:rPr lang="de-CH" sz="2400" dirty="0">
                <a:solidFill>
                  <a:srgbClr val="6B6BCF"/>
                </a:solidFill>
              </a:rPr>
              <a:t>nach dem ewigen Vorsatz (Heilsplan)</a:t>
            </a:r>
            <a:r>
              <a:rPr lang="de-CH" sz="2400" dirty="0"/>
              <a:t>, den er </a:t>
            </a:r>
            <a:r>
              <a:rPr lang="de-CH" sz="2400" dirty="0">
                <a:solidFill>
                  <a:srgbClr val="6B6BCF"/>
                </a:solidFill>
              </a:rPr>
              <a:t>verwirklicht hat in Christus Jesus</a:t>
            </a:r>
            <a:r>
              <a:rPr lang="de-CH" sz="2400" dirty="0"/>
              <a:t>, unserem Herrn</a:t>
            </a:r>
            <a:r>
              <a:rPr lang="de-CH" sz="2400" dirty="0" smtClean="0"/>
              <a:t>.</a:t>
            </a:r>
            <a:r>
              <a:rPr lang="de-DE" sz="2400" dirty="0" smtClean="0"/>
              <a:t>“</a:t>
            </a:r>
            <a:endParaRPr lang="de-CH" sz="24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14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27950" cy="1143000"/>
          </a:xfrm>
        </p:spPr>
        <p:txBody>
          <a:bodyPr/>
          <a:lstStyle/>
          <a:p>
            <a:endParaRPr lang="de-DE" sz="3200">
              <a:latin typeface="Arial Unicode MS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636322" cy="5831880"/>
          </a:xfrm>
        </p:spPr>
        <p:txBody>
          <a:bodyPr/>
          <a:lstStyle/>
          <a:p>
            <a:pPr marL="609600" indent="-609600"/>
            <a:endParaRPr lang="de-CH" sz="2800" dirty="0"/>
          </a:p>
          <a:p>
            <a:pPr marL="0" indent="0" algn="ctr">
              <a:buNone/>
            </a:pPr>
            <a:r>
              <a:rPr lang="de-CH" sz="5400" dirty="0"/>
              <a:t>2. Gottes </a:t>
            </a:r>
            <a:r>
              <a:rPr lang="de-CH" sz="5400" dirty="0" smtClean="0"/>
              <a:t>Heilswille</a:t>
            </a:r>
          </a:p>
          <a:p>
            <a:pPr marL="0" indent="0" algn="ctr">
              <a:buNone/>
            </a:pPr>
            <a:r>
              <a:rPr lang="de-CH" sz="5400" dirty="0" smtClean="0"/>
              <a:t>für </a:t>
            </a:r>
            <a:r>
              <a:rPr lang="de-CH" sz="5400" dirty="0"/>
              <a:t>alle Menschen</a:t>
            </a:r>
            <a:r>
              <a:rPr lang="de-CH" sz="6000" dirty="0"/>
              <a:t> </a:t>
            </a:r>
            <a:r>
              <a:rPr lang="de-CH" sz="6000" dirty="0">
                <a:latin typeface="Arial Unicode MS" charset="0"/>
              </a:rPr>
              <a:t/>
            </a:r>
            <a:br>
              <a:rPr lang="de-CH" sz="6000" dirty="0">
                <a:latin typeface="Arial Unicode MS" charset="0"/>
              </a:rPr>
            </a:b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15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"/>
            <a:ext cx="8015808" cy="692695"/>
          </a:xfrm>
        </p:spPr>
        <p:txBody>
          <a:bodyPr/>
          <a:lstStyle/>
          <a:p>
            <a:pPr algn="l"/>
            <a:r>
              <a:rPr lang="de-CH" sz="3200" dirty="0"/>
              <a:t>Gottes Heilswille für alle </a:t>
            </a:r>
            <a:r>
              <a:rPr lang="de-CH" sz="32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7"/>
            <a:ext cx="8708330" cy="5184576"/>
          </a:xfrm>
        </p:spPr>
        <p:txBody>
          <a:bodyPr/>
          <a:lstStyle/>
          <a:p>
            <a:pPr marL="609600" indent="-609600">
              <a:lnSpc>
                <a:spcPts val="3660"/>
              </a:lnSpc>
              <a:spcAft>
                <a:spcPts val="4200"/>
              </a:spcAft>
              <a:buFont typeface="Arial"/>
              <a:buChar char="•"/>
            </a:pPr>
            <a:r>
              <a:rPr lang="de-CH" sz="3200" dirty="0"/>
              <a:t>Gott hat </a:t>
            </a:r>
            <a:r>
              <a:rPr lang="de-CH" sz="3200" dirty="0">
                <a:solidFill>
                  <a:srgbClr val="6B6BCF"/>
                </a:solidFill>
              </a:rPr>
              <a:t>alle Menschen geschaffen </a:t>
            </a:r>
            <a:r>
              <a:rPr lang="de-CH" sz="3200" dirty="0"/>
              <a:t>und ist ein </a:t>
            </a:r>
            <a:r>
              <a:rPr lang="de-CH" sz="3200" dirty="0">
                <a:solidFill>
                  <a:srgbClr val="6B6BCF"/>
                </a:solidFill>
              </a:rPr>
              <a:t>Gott aller Menschen</a:t>
            </a:r>
            <a:r>
              <a:rPr lang="de-CH" sz="3200" dirty="0">
                <a:solidFill>
                  <a:srgbClr val="333399"/>
                </a:solidFill>
              </a:rPr>
              <a:t> </a:t>
            </a:r>
            <a:r>
              <a:rPr lang="de-CH" sz="3200" dirty="0" smtClean="0"/>
              <a:t>(vgl</a:t>
            </a:r>
            <a:r>
              <a:rPr lang="de-CH" sz="3200" dirty="0"/>
              <a:t>. z</a:t>
            </a:r>
            <a:r>
              <a:rPr lang="de-CH" sz="3200" dirty="0" smtClean="0"/>
              <a:t>. B</a:t>
            </a:r>
            <a:r>
              <a:rPr lang="de-CH" sz="3200" dirty="0"/>
              <a:t>. Mal 2,10; Röm 3,29).</a:t>
            </a:r>
          </a:p>
          <a:p>
            <a:pPr marL="609600" indent="-609600">
              <a:lnSpc>
                <a:spcPts val="3660"/>
              </a:lnSpc>
              <a:spcAft>
                <a:spcPts val="4200"/>
              </a:spcAft>
              <a:buFont typeface="Arial"/>
              <a:buChar char="•"/>
            </a:pPr>
            <a:r>
              <a:rPr lang="de-CH" sz="3200" dirty="0" smtClean="0"/>
              <a:t>Gott </a:t>
            </a:r>
            <a:r>
              <a:rPr lang="de-CH" sz="3200" dirty="0"/>
              <a:t>kennt </a:t>
            </a:r>
            <a:r>
              <a:rPr lang="de-CH" sz="3200" dirty="0">
                <a:solidFill>
                  <a:srgbClr val="6B6BCF"/>
                </a:solidFill>
              </a:rPr>
              <a:t>kein Ansehen der Person </a:t>
            </a:r>
            <a:r>
              <a:rPr lang="de-CH" sz="3200" dirty="0" smtClean="0"/>
              <a:t>(</a:t>
            </a:r>
            <a:r>
              <a:rPr lang="de-CH" sz="3200" dirty="0"/>
              <a:t>vgl. z</a:t>
            </a:r>
            <a:r>
              <a:rPr lang="de-CH" sz="3200" dirty="0" smtClean="0"/>
              <a:t>. B</a:t>
            </a:r>
            <a:r>
              <a:rPr lang="de-CH" sz="3200" dirty="0"/>
              <a:t>. Röm 2,11; </a:t>
            </a:r>
            <a:r>
              <a:rPr lang="de-CH" sz="3200" dirty="0" err="1"/>
              <a:t>Eph</a:t>
            </a:r>
            <a:r>
              <a:rPr lang="de-CH" sz="3200" dirty="0"/>
              <a:t> 6,9; Kol </a:t>
            </a:r>
            <a:r>
              <a:rPr lang="de-CH" sz="3200" dirty="0" smtClean="0"/>
              <a:t>3,25; 1</a:t>
            </a:r>
            <a:r>
              <a:rPr lang="de-CH" sz="3200" dirty="0"/>
              <a:t>. Petr 1,17)</a:t>
            </a:r>
            <a:r>
              <a:rPr lang="de-CH" sz="3200" dirty="0" smtClean="0"/>
              <a:t>.</a:t>
            </a:r>
          </a:p>
          <a:p>
            <a:pPr marL="609600" indent="-609600">
              <a:lnSpc>
                <a:spcPts val="3660"/>
              </a:lnSpc>
              <a:spcAft>
                <a:spcPts val="4200"/>
              </a:spcAft>
              <a:buFont typeface="Arial"/>
              <a:buChar char="•"/>
            </a:pPr>
            <a:r>
              <a:rPr lang="de-CH" sz="3200" dirty="0"/>
              <a:t>Er möchte, dass </a:t>
            </a:r>
            <a:r>
              <a:rPr lang="de-CH" sz="3200" dirty="0">
                <a:solidFill>
                  <a:srgbClr val="6B6BCF"/>
                </a:solidFill>
              </a:rPr>
              <a:t>alle Menschen gerettet </a:t>
            </a:r>
            <a:r>
              <a:rPr lang="de-CH" sz="3200" dirty="0" smtClean="0"/>
              <a:t>werden (vgl. z. B. 1. Tim 2,4; 2. Petr 3,9).</a:t>
            </a:r>
            <a:endParaRPr lang="de-CH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16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"/>
            <a:ext cx="8231832" cy="620688"/>
          </a:xfrm>
        </p:spPr>
        <p:txBody>
          <a:bodyPr/>
          <a:lstStyle/>
          <a:p>
            <a:pPr algn="l"/>
            <a:r>
              <a:rPr lang="de-CH" sz="3200" dirty="0"/>
              <a:t>Gottes Heilswille für alle </a:t>
            </a:r>
            <a:r>
              <a:rPr lang="de-CH" sz="32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08720"/>
            <a:ext cx="8735888" cy="5112568"/>
          </a:xfrm>
        </p:spPr>
        <p:txBody>
          <a:bodyPr>
            <a:noAutofit/>
          </a:bodyPr>
          <a:lstStyle/>
          <a:p>
            <a:pPr marL="859622" lvl="1" indent="-609600">
              <a:lnSpc>
                <a:spcPts val="3540"/>
              </a:lnSpc>
              <a:spcBef>
                <a:spcPts val="1903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CH" sz="2400" dirty="0" err="1">
                <a:solidFill>
                  <a:srgbClr val="6B6BCF"/>
                </a:solidFill>
              </a:rPr>
              <a:t>Hes</a:t>
            </a:r>
            <a:r>
              <a:rPr lang="de-CH" sz="2400" dirty="0">
                <a:solidFill>
                  <a:srgbClr val="6B6BCF"/>
                </a:solidFill>
              </a:rPr>
              <a:t> 18,23</a:t>
            </a:r>
            <a:r>
              <a:rPr lang="de-CH" sz="2400" dirty="0"/>
              <a:t>: „</a:t>
            </a:r>
            <a:r>
              <a:rPr lang="de-CH" sz="2400" dirty="0">
                <a:solidFill>
                  <a:srgbClr val="6B6BCF"/>
                </a:solidFill>
              </a:rPr>
              <a:t>Sollte ich wirklich Gefallen haben am Tod des Gottlosen</a:t>
            </a:r>
            <a:r>
              <a:rPr lang="de-CH" sz="2400" dirty="0"/>
              <a:t>, spricht der Herr, HERR, </a:t>
            </a:r>
            <a:r>
              <a:rPr lang="de-CH" sz="2400" dirty="0">
                <a:solidFill>
                  <a:srgbClr val="6B6BCF"/>
                </a:solidFill>
              </a:rPr>
              <a:t>und nicht [vielmehr] daran, dass er von seinen Wegen umkehrt und lebt</a:t>
            </a:r>
            <a:r>
              <a:rPr lang="de-CH" sz="2400" dirty="0"/>
              <a:t>?</a:t>
            </a:r>
            <a:r>
              <a:rPr lang="de-DE" sz="2400" dirty="0"/>
              <a:t>“</a:t>
            </a:r>
            <a:endParaRPr lang="de-CH" sz="2400" dirty="0">
              <a:latin typeface="Arial Unicode MS" charset="0"/>
            </a:endParaRPr>
          </a:p>
          <a:p>
            <a:pPr marL="859622" lvl="1" indent="-609600">
              <a:lnSpc>
                <a:spcPts val="3540"/>
              </a:lnSpc>
              <a:spcBef>
                <a:spcPts val="1903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CH" sz="2400" dirty="0" smtClean="0">
                <a:solidFill>
                  <a:srgbClr val="6B6BCF"/>
                </a:solidFill>
              </a:rPr>
              <a:t>1</a:t>
            </a:r>
            <a:r>
              <a:rPr lang="de-CH" sz="2400" dirty="0">
                <a:solidFill>
                  <a:srgbClr val="6B6BCF"/>
                </a:solidFill>
              </a:rPr>
              <a:t>. Tim 2,3-6</a:t>
            </a:r>
            <a:r>
              <a:rPr lang="de-CH" sz="2400" dirty="0" smtClean="0"/>
              <a:t>: „</a:t>
            </a:r>
            <a:r>
              <a:rPr lang="de-CH" sz="2400" dirty="0"/>
              <a:t>Dies ist gut und angenehm vor unserem Heiland-Gott, </a:t>
            </a:r>
            <a:r>
              <a:rPr lang="de-CH" sz="2400" dirty="0">
                <a:solidFill>
                  <a:srgbClr val="6B6BCF"/>
                </a:solidFill>
              </a:rPr>
              <a:t>welcher will, dass alle Menschen errettet werden und zur Erkenntnis der Wahrheit kommen</a:t>
            </a:r>
            <a:r>
              <a:rPr lang="de-CH" sz="2400" dirty="0">
                <a:solidFill>
                  <a:srgbClr val="333399"/>
                </a:solidFill>
              </a:rPr>
              <a:t>. </a:t>
            </a:r>
            <a:r>
              <a:rPr lang="de-CH" sz="2400" dirty="0"/>
              <a:t>Denn einer ist Gott, und einer ist Mittler zwischen Gott und Menschen, der Mensch Christus Jesus, der sich selbst als Lösegeld für alle gab, als das Zeugnis </a:t>
            </a:r>
            <a:r>
              <a:rPr lang="de-CH" sz="2400" dirty="0" smtClean="0"/>
              <a:t>(damit es bezeugt wird) zur </a:t>
            </a:r>
            <a:r>
              <a:rPr lang="de-CH" sz="2400" dirty="0"/>
              <a:t>rechten Zeit</a:t>
            </a:r>
            <a:r>
              <a:rPr lang="de-CH" sz="2400" dirty="0" smtClean="0"/>
              <a:t>.</a:t>
            </a:r>
            <a:r>
              <a:rPr lang="de-DE" sz="2400" dirty="0" smtClean="0"/>
              <a:t>“</a:t>
            </a:r>
            <a:r>
              <a:rPr lang="de-CH" sz="2400" dirty="0">
                <a:latin typeface="Arial Unicode MS" charset="0"/>
              </a:rPr>
              <a:t/>
            </a:r>
            <a:br>
              <a:rPr lang="de-CH" sz="2400" dirty="0">
                <a:latin typeface="Arial Unicode MS" charset="0"/>
              </a:rPr>
            </a:br>
            <a:endParaRPr lang="de-CH" sz="24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17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4625"/>
            <a:ext cx="7859216" cy="720079"/>
          </a:xfrm>
        </p:spPr>
        <p:txBody>
          <a:bodyPr/>
          <a:lstStyle/>
          <a:p>
            <a:pPr algn="l"/>
            <a:r>
              <a:rPr lang="de-CH" sz="3000" dirty="0"/>
              <a:t>Gottes Heilswille für alle </a:t>
            </a:r>
            <a:r>
              <a:rPr lang="de-CH" sz="30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640960" cy="5184576"/>
          </a:xfrm>
        </p:spPr>
        <p:txBody>
          <a:bodyPr/>
          <a:lstStyle/>
          <a:p>
            <a:pPr marL="707222" lvl="1" indent="-457200">
              <a:lnSpc>
                <a:spcPts val="4740"/>
              </a:lnSpc>
            </a:pPr>
            <a:r>
              <a:rPr lang="de-CH" sz="3200" dirty="0">
                <a:solidFill>
                  <a:srgbClr val="6B6BCF"/>
                </a:solidFill>
              </a:rPr>
              <a:t>2. Petr 3,9</a:t>
            </a:r>
            <a:r>
              <a:rPr lang="de-CH" sz="3200" dirty="0" smtClean="0"/>
              <a:t>: „</a:t>
            </a:r>
            <a:r>
              <a:rPr lang="de-CH" sz="3200" dirty="0"/>
              <a:t>Der Herr verzögert nicht die Verheißung, wie es einige für eine </a:t>
            </a:r>
            <a:r>
              <a:rPr lang="de-CH" sz="3200" dirty="0" err="1" smtClean="0"/>
              <a:t>Ver</a:t>
            </a:r>
            <a:r>
              <a:rPr lang="de-CH" sz="3200" dirty="0" smtClean="0"/>
              <a:t>-zögerung </a:t>
            </a:r>
            <a:r>
              <a:rPr lang="de-CH" sz="3200" dirty="0"/>
              <a:t>halten, </a:t>
            </a:r>
            <a:r>
              <a:rPr lang="de-CH" sz="3200" dirty="0">
                <a:solidFill>
                  <a:srgbClr val="6B6BCF"/>
                </a:solidFill>
              </a:rPr>
              <a:t>sondern er ist langmütig euch gegenüber,</a:t>
            </a:r>
            <a:r>
              <a:rPr lang="de-CH" sz="3200" dirty="0"/>
              <a:t> </a:t>
            </a:r>
            <a:r>
              <a:rPr lang="de-CH" sz="3200" dirty="0">
                <a:solidFill>
                  <a:srgbClr val="6B6BCF"/>
                </a:solidFill>
              </a:rPr>
              <a:t>da er nicht will, dass jemand verloren gehe, sondern dass alle zur </a:t>
            </a:r>
            <a:r>
              <a:rPr lang="de-CH" sz="3200" dirty="0" smtClean="0">
                <a:solidFill>
                  <a:srgbClr val="6B6BCF"/>
                </a:solidFill>
              </a:rPr>
              <a:t>Umkehr kommen</a:t>
            </a:r>
            <a:r>
              <a:rPr lang="de-CH" sz="3200" dirty="0" smtClean="0"/>
              <a:t>.</a:t>
            </a:r>
            <a:r>
              <a:rPr lang="de-CH" altLang="ja-JP" sz="3200" dirty="0" smtClean="0"/>
              <a:t>“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18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8087816" cy="692423"/>
          </a:xfrm>
        </p:spPr>
        <p:txBody>
          <a:bodyPr/>
          <a:lstStyle/>
          <a:p>
            <a:pPr algn="l"/>
            <a:r>
              <a:rPr lang="de-CH" sz="3200" dirty="0"/>
              <a:t>Gottes Heilswille für alle </a:t>
            </a:r>
            <a:r>
              <a:rPr lang="de-CH" sz="32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892480" cy="5112568"/>
          </a:xfrm>
        </p:spPr>
        <p:txBody>
          <a:bodyPr/>
          <a:lstStyle/>
          <a:p>
            <a:pPr marL="609600" indent="-609600">
              <a:lnSpc>
                <a:spcPts val="4240"/>
              </a:lnSpc>
              <a:spcBef>
                <a:spcPts val="1368"/>
              </a:spcBef>
              <a:spcAft>
                <a:spcPts val="600"/>
              </a:spcAft>
              <a:buFont typeface="Arial"/>
              <a:buChar char="•"/>
            </a:pPr>
            <a:r>
              <a:rPr lang="de-CH" sz="3200" dirty="0"/>
              <a:t>Jesus ist </a:t>
            </a:r>
            <a:r>
              <a:rPr lang="de-CH" sz="3200" dirty="0">
                <a:solidFill>
                  <a:srgbClr val="6B6BCF"/>
                </a:solidFill>
              </a:rPr>
              <a:t>für alle Menschen gestorben</a:t>
            </a:r>
            <a:r>
              <a:rPr lang="de-CH" sz="3200" dirty="0"/>
              <a:t>; alle, die an ihn glauben, werden gerettet</a:t>
            </a:r>
            <a:r>
              <a:rPr lang="de-CH" sz="3200" dirty="0" smtClean="0"/>
              <a:t>.</a:t>
            </a:r>
            <a:endParaRPr lang="de-CH" sz="3200" dirty="0"/>
          </a:p>
          <a:p>
            <a:pPr marL="859622" lvl="1" indent="-609600">
              <a:lnSpc>
                <a:spcPts val="4240"/>
              </a:lnSpc>
              <a:spcBef>
                <a:spcPts val="1368"/>
              </a:spcBef>
              <a:spcAft>
                <a:spcPts val="600"/>
              </a:spcAft>
              <a:buFont typeface="Symbol" charset="2"/>
              <a:buChar char="-"/>
            </a:pPr>
            <a:r>
              <a:rPr lang="de-CH" sz="2800" dirty="0" err="1">
                <a:solidFill>
                  <a:srgbClr val="6B6BCF"/>
                </a:solidFill>
              </a:rPr>
              <a:t>Joh</a:t>
            </a:r>
            <a:r>
              <a:rPr lang="de-CH" sz="2800" dirty="0">
                <a:solidFill>
                  <a:srgbClr val="6B6BCF"/>
                </a:solidFill>
              </a:rPr>
              <a:t> 3,16</a:t>
            </a:r>
            <a:r>
              <a:rPr lang="de-CH" sz="2800" dirty="0"/>
              <a:t>: „Denn so sehr hat Gott die Welt geliebt, dass </a:t>
            </a:r>
            <a:r>
              <a:rPr lang="de-CH" sz="2800" dirty="0" smtClean="0"/>
              <a:t>er </a:t>
            </a:r>
            <a:r>
              <a:rPr lang="de-CH" sz="2800" dirty="0"/>
              <a:t>seinen einzigen Sohn gab, </a:t>
            </a:r>
            <a:r>
              <a:rPr lang="de-CH" sz="2800" dirty="0">
                <a:solidFill>
                  <a:srgbClr val="6B6BCF"/>
                </a:solidFill>
              </a:rPr>
              <a:t>damit jeder, der an ihn glaubt, nicht verloren gehe, sondern ewiges Leben </a:t>
            </a:r>
            <a:r>
              <a:rPr lang="de-CH" sz="2800" dirty="0" smtClean="0">
                <a:solidFill>
                  <a:srgbClr val="6B6BCF"/>
                </a:solidFill>
              </a:rPr>
              <a:t>habe</a:t>
            </a:r>
            <a:r>
              <a:rPr lang="de-DE" sz="2800" dirty="0" smtClean="0"/>
              <a:t>.“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19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943800" cy="908720"/>
          </a:xfrm>
        </p:spPr>
        <p:txBody>
          <a:bodyPr/>
          <a:lstStyle/>
          <a:p>
            <a:pPr algn="l"/>
            <a:r>
              <a:rPr lang="de-CH" sz="3200" dirty="0"/>
              <a:t>Gottes Heilswille für alle </a:t>
            </a:r>
            <a:r>
              <a:rPr lang="de-CH" sz="32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764704"/>
            <a:ext cx="8496944" cy="5256584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66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/>
              <a:t>Das </a:t>
            </a:r>
            <a:r>
              <a:rPr lang="de-CH" dirty="0">
                <a:solidFill>
                  <a:srgbClr val="6B6BCF"/>
                </a:solidFill>
              </a:rPr>
              <a:t>Evangelium soll allen Völkern </a:t>
            </a:r>
            <a:r>
              <a:rPr lang="de-CH" dirty="0" smtClean="0"/>
              <a:t>bzw</a:t>
            </a:r>
            <a:r>
              <a:rPr lang="de-CH" dirty="0"/>
              <a:t>. „</a:t>
            </a:r>
            <a:r>
              <a:rPr lang="de-CH" dirty="0">
                <a:solidFill>
                  <a:srgbClr val="6B6BCF"/>
                </a:solidFill>
              </a:rPr>
              <a:t>jeder </a:t>
            </a:r>
            <a:r>
              <a:rPr lang="de-CH" dirty="0" smtClean="0">
                <a:solidFill>
                  <a:srgbClr val="6B6BCF"/>
                </a:solidFill>
              </a:rPr>
              <a:t>Schöpfung</a:t>
            </a:r>
            <a:r>
              <a:rPr lang="de-DE" dirty="0" smtClean="0"/>
              <a:t>“ </a:t>
            </a:r>
            <a:r>
              <a:rPr lang="de-CH" dirty="0" smtClean="0">
                <a:solidFill>
                  <a:srgbClr val="6B6BCF"/>
                </a:solidFill>
              </a:rPr>
              <a:t>verkündet </a:t>
            </a:r>
            <a:r>
              <a:rPr lang="de-CH" dirty="0">
                <a:solidFill>
                  <a:srgbClr val="6B6BCF"/>
                </a:solidFill>
              </a:rPr>
              <a:t>werden </a:t>
            </a:r>
            <a:r>
              <a:rPr lang="de-CH" dirty="0"/>
              <a:t>(vgl. </a:t>
            </a:r>
            <a:r>
              <a:rPr lang="de-CH" dirty="0" err="1"/>
              <a:t>Mt</a:t>
            </a:r>
            <a:r>
              <a:rPr lang="de-CH" dirty="0"/>
              <a:t> 28,18f</a:t>
            </a:r>
            <a:r>
              <a:rPr lang="de-CH" dirty="0" smtClean="0"/>
              <a:t>.; </a:t>
            </a:r>
            <a:r>
              <a:rPr lang="de-CH" dirty="0" err="1"/>
              <a:t>Mk</a:t>
            </a:r>
            <a:r>
              <a:rPr lang="de-CH" dirty="0"/>
              <a:t> </a:t>
            </a:r>
            <a:r>
              <a:rPr lang="de-CH" dirty="0" smtClean="0"/>
              <a:t>16,15; </a:t>
            </a:r>
            <a:r>
              <a:rPr lang="de-CH" dirty="0" err="1" smtClean="0"/>
              <a:t>Apg</a:t>
            </a:r>
            <a:r>
              <a:rPr lang="de-CH" dirty="0" smtClean="0"/>
              <a:t> </a:t>
            </a:r>
            <a:r>
              <a:rPr lang="de-CH" dirty="0"/>
              <a:t>17,31) mit dem Ziel, dass diese </a:t>
            </a:r>
            <a:r>
              <a:rPr lang="de-CH" dirty="0">
                <a:solidFill>
                  <a:srgbClr val="6B6BCF"/>
                </a:solidFill>
              </a:rPr>
              <a:t>Menschen sich bekehren </a:t>
            </a:r>
            <a:r>
              <a:rPr lang="de-CH" dirty="0"/>
              <a:t>und </a:t>
            </a:r>
            <a:r>
              <a:rPr lang="de-CH" dirty="0">
                <a:solidFill>
                  <a:srgbClr val="6B6BCF"/>
                </a:solidFill>
              </a:rPr>
              <a:t>Kinder Gottes werden </a:t>
            </a:r>
            <a:r>
              <a:rPr lang="de-CH" dirty="0"/>
              <a:t>(vgl. </a:t>
            </a:r>
            <a:r>
              <a:rPr lang="de-CH" dirty="0" err="1"/>
              <a:t>Joh</a:t>
            </a:r>
            <a:r>
              <a:rPr lang="de-CH" dirty="0"/>
              <a:t> 1,12; 1. </a:t>
            </a:r>
            <a:r>
              <a:rPr lang="de-CH" dirty="0" err="1"/>
              <a:t>Joh</a:t>
            </a:r>
            <a:r>
              <a:rPr lang="de-CH" dirty="0"/>
              <a:t> 3,1f.; 5,12f.)</a:t>
            </a:r>
            <a:r>
              <a:rPr lang="de-CH" dirty="0" smtClean="0"/>
              <a:t>.</a:t>
            </a:r>
            <a:r>
              <a:rPr lang="de-CH" dirty="0">
                <a:latin typeface="Arial Unicode MS" charset="0"/>
              </a:rPr>
              <a:t/>
            </a:r>
            <a:br>
              <a:rPr lang="de-CH" dirty="0">
                <a:latin typeface="Arial Unicode MS" charset="0"/>
              </a:rPr>
            </a:b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20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244408" cy="692696"/>
          </a:xfrm>
        </p:spPr>
        <p:txBody>
          <a:bodyPr/>
          <a:lstStyle/>
          <a:p>
            <a:pPr algn="l"/>
            <a:r>
              <a:rPr lang="de-CH" sz="3200" dirty="0" smtClean="0">
                <a:latin typeface="Arial Unicode MS" charset="0"/>
              </a:rPr>
              <a:t>Gliederung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380040" cy="496465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de-CH" sz="1200" dirty="0"/>
          </a:p>
          <a:p>
            <a:pPr marL="609600" indent="-609600">
              <a:lnSpc>
                <a:spcPct val="90000"/>
              </a:lnSpc>
            </a:pPr>
            <a:r>
              <a:rPr lang="de-CH" dirty="0"/>
              <a:t>1. Begriffserklärungen</a:t>
            </a:r>
          </a:p>
          <a:p>
            <a:pPr marL="609600" indent="-609600">
              <a:lnSpc>
                <a:spcPct val="90000"/>
              </a:lnSpc>
            </a:pPr>
            <a:endParaRPr lang="de-CH" sz="1200" dirty="0"/>
          </a:p>
          <a:p>
            <a:pPr marL="609600" indent="-609600">
              <a:lnSpc>
                <a:spcPct val="90000"/>
              </a:lnSpc>
            </a:pPr>
            <a:r>
              <a:rPr lang="de-CH" dirty="0"/>
              <a:t>2. Gottes Heilswille für alle Menschen</a:t>
            </a:r>
          </a:p>
          <a:p>
            <a:pPr marL="609600" indent="-609600">
              <a:lnSpc>
                <a:spcPct val="90000"/>
              </a:lnSpc>
            </a:pPr>
            <a:endParaRPr lang="de-CH" sz="1200" dirty="0"/>
          </a:p>
          <a:p>
            <a:pPr marL="609600" indent="-609600">
              <a:lnSpc>
                <a:spcPct val="90000"/>
              </a:lnSpc>
            </a:pPr>
            <a:r>
              <a:rPr lang="de-CH" dirty="0"/>
              <a:t>3. „</a:t>
            </a:r>
            <a:r>
              <a:rPr lang="de-CH" dirty="0" smtClean="0"/>
              <a:t>Problematische“ </a:t>
            </a:r>
            <a:r>
              <a:rPr lang="de-CH" dirty="0"/>
              <a:t>Stellen</a:t>
            </a:r>
          </a:p>
          <a:p>
            <a:pPr marL="609600" indent="-609600">
              <a:lnSpc>
                <a:spcPct val="90000"/>
              </a:lnSpc>
            </a:pPr>
            <a:endParaRPr lang="de-CH" sz="1200" dirty="0"/>
          </a:p>
          <a:p>
            <a:pPr marL="609600" indent="-609600">
              <a:lnSpc>
                <a:spcPct val="90000"/>
              </a:lnSpc>
            </a:pPr>
            <a:r>
              <a:rPr lang="de-CH" dirty="0"/>
              <a:t>4. Warum gehen Menschen verloren?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159824" cy="836712"/>
          </a:xfrm>
        </p:spPr>
        <p:txBody>
          <a:bodyPr/>
          <a:lstStyle/>
          <a:p>
            <a:pPr algn="l"/>
            <a:r>
              <a:rPr lang="de-CH" sz="3200" dirty="0"/>
              <a:t>Gottes Heilswille für alle </a:t>
            </a:r>
            <a:r>
              <a:rPr lang="de-CH" sz="3200" dirty="0" smtClean="0"/>
              <a:t>Menschen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780338" cy="5184576"/>
          </a:xfrm>
        </p:spPr>
        <p:txBody>
          <a:bodyPr/>
          <a:lstStyle/>
          <a:p>
            <a:pPr marL="609600" indent="-609600">
              <a:lnSpc>
                <a:spcPts val="4320"/>
              </a:lnSpc>
              <a:spcBef>
                <a:spcPts val="1464"/>
              </a:spcBef>
              <a:spcAft>
                <a:spcPts val="1800"/>
              </a:spcAft>
              <a:buFont typeface="Arial"/>
              <a:buChar char="•"/>
            </a:pPr>
            <a:r>
              <a:rPr lang="de-CH" sz="3200" dirty="0" smtClean="0"/>
              <a:t>Gott hat sich </a:t>
            </a:r>
            <a:r>
              <a:rPr lang="de-CH" sz="3200" dirty="0" smtClean="0">
                <a:solidFill>
                  <a:srgbClr val="6B6BCF"/>
                </a:solidFill>
              </a:rPr>
              <a:t>für den Menschen entschieden</a:t>
            </a:r>
            <a:r>
              <a:rPr lang="de-CH" sz="3200" dirty="0" smtClean="0"/>
              <a:t>.</a:t>
            </a:r>
          </a:p>
          <a:p>
            <a:pPr marL="859622" lvl="1" indent="-609600">
              <a:lnSpc>
                <a:spcPts val="4320"/>
              </a:lnSpc>
              <a:spcBef>
                <a:spcPts val="1464"/>
              </a:spcBef>
              <a:spcAft>
                <a:spcPts val="1800"/>
              </a:spcAft>
              <a:buFont typeface="Symbol" charset="2"/>
              <a:buChar char="-"/>
            </a:pPr>
            <a:r>
              <a:rPr lang="de-DE" sz="2800" dirty="0"/>
              <a:t>V</a:t>
            </a:r>
            <a:r>
              <a:rPr lang="de-CH" sz="2800" dirty="0" err="1"/>
              <a:t>gl</a:t>
            </a:r>
            <a:r>
              <a:rPr lang="de-CH" sz="2800" dirty="0" smtClean="0"/>
              <a:t>. </a:t>
            </a:r>
            <a:r>
              <a:rPr lang="de-CH" sz="2800" dirty="0" smtClean="0">
                <a:solidFill>
                  <a:srgbClr val="6B6BCF"/>
                </a:solidFill>
              </a:rPr>
              <a:t>2</a:t>
            </a:r>
            <a:r>
              <a:rPr lang="de-CH" sz="2800" dirty="0">
                <a:solidFill>
                  <a:srgbClr val="6B6BCF"/>
                </a:solidFill>
              </a:rPr>
              <a:t>. Kor 5,19-21; Kol 1,19-21</a:t>
            </a:r>
            <a:r>
              <a:rPr lang="de-CH" sz="2800" dirty="0"/>
              <a:t>: Gott hat </a:t>
            </a:r>
            <a:r>
              <a:rPr lang="de-CH" sz="2800" dirty="0">
                <a:solidFill>
                  <a:srgbClr val="6B6BCF"/>
                </a:solidFill>
              </a:rPr>
              <a:t>alle mit sich versöhnt</a:t>
            </a:r>
            <a:r>
              <a:rPr lang="de-CH" sz="2800" dirty="0"/>
              <a:t>, jedoch</a:t>
            </a:r>
            <a:r>
              <a:rPr lang="de-CH" sz="2800" dirty="0">
                <a:solidFill>
                  <a:srgbClr val="000090"/>
                </a:solidFill>
              </a:rPr>
              <a:t> </a:t>
            </a:r>
            <a:r>
              <a:rPr lang="de-CH" sz="2800" dirty="0">
                <a:solidFill>
                  <a:srgbClr val="6B6BCF"/>
                </a:solidFill>
              </a:rPr>
              <a:t>keine </a:t>
            </a:r>
            <a:r>
              <a:rPr lang="de-CH" sz="2800" dirty="0" smtClean="0">
                <a:solidFill>
                  <a:srgbClr val="6B6BCF"/>
                </a:solidFill>
              </a:rPr>
              <a:t>Allversöhnung</a:t>
            </a:r>
            <a:r>
              <a:rPr lang="de-CH" sz="2800" dirty="0" smtClean="0"/>
              <a:t>: „Lasst euch mit Gott versöhnen!“</a:t>
            </a:r>
          </a:p>
          <a:p>
            <a:pPr marL="609600" indent="-609600">
              <a:lnSpc>
                <a:spcPts val="4320"/>
              </a:lnSpc>
              <a:spcBef>
                <a:spcPts val="1464"/>
              </a:spcBef>
              <a:spcAft>
                <a:spcPts val="1800"/>
              </a:spcAft>
              <a:buFont typeface="Arial"/>
              <a:buChar char="•"/>
            </a:pPr>
            <a:r>
              <a:rPr lang="de-CH" sz="3200" dirty="0" smtClean="0"/>
              <a:t>Schlussendlich </a:t>
            </a:r>
            <a:r>
              <a:rPr lang="de-CH" sz="3200" dirty="0">
                <a:solidFill>
                  <a:srgbClr val="6B6BCF"/>
                </a:solidFill>
              </a:rPr>
              <a:t>entscheidet jeder Einzelne</a:t>
            </a:r>
            <a:r>
              <a:rPr lang="de-CH" sz="3200" dirty="0"/>
              <a:t>, und </a:t>
            </a:r>
            <a:r>
              <a:rPr lang="de-CH" sz="3200" dirty="0" smtClean="0"/>
              <a:t>er ist </a:t>
            </a:r>
            <a:r>
              <a:rPr lang="de-CH" sz="3200" dirty="0">
                <a:solidFill>
                  <a:srgbClr val="6B6BCF"/>
                </a:solidFill>
              </a:rPr>
              <a:t>für seine Entscheidung verantwortlich</a:t>
            </a:r>
            <a:r>
              <a:rPr lang="de-CH" sz="3200" dirty="0" smtClean="0"/>
              <a:t>.</a:t>
            </a:r>
            <a:r>
              <a:rPr lang="de-CH" sz="3200" dirty="0">
                <a:latin typeface="Arial Unicode MS" charset="0"/>
              </a:rPr>
              <a:t/>
            </a:r>
            <a:br>
              <a:rPr lang="de-CH" sz="3200" dirty="0">
                <a:latin typeface="Arial Unicode MS" charset="0"/>
              </a:rPr>
            </a:br>
            <a:endParaRPr lang="de-CH" sz="3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21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27950" cy="1143000"/>
          </a:xfrm>
        </p:spPr>
        <p:txBody>
          <a:bodyPr/>
          <a:lstStyle/>
          <a:p>
            <a:endParaRPr lang="de-DE" sz="3200">
              <a:latin typeface="Arial Unicode MS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636322" cy="5975896"/>
          </a:xfrm>
        </p:spPr>
        <p:txBody>
          <a:bodyPr/>
          <a:lstStyle/>
          <a:p>
            <a:pPr marL="609600" indent="-609600"/>
            <a:endParaRPr lang="de-CH" sz="2000" dirty="0"/>
          </a:p>
          <a:p>
            <a:pPr marL="0" indent="0" algn="ctr">
              <a:buNone/>
            </a:pPr>
            <a:endParaRPr lang="de-CH" sz="5400" dirty="0" smtClean="0"/>
          </a:p>
          <a:p>
            <a:pPr marL="0" indent="0" algn="ctr">
              <a:buNone/>
            </a:pPr>
            <a:r>
              <a:rPr lang="de-CH" sz="5400" dirty="0" smtClean="0"/>
              <a:t>3</a:t>
            </a:r>
            <a:r>
              <a:rPr lang="de-CH" sz="5400" dirty="0"/>
              <a:t>. „</a:t>
            </a:r>
            <a:r>
              <a:rPr lang="de-CH" sz="5400" dirty="0" smtClean="0"/>
              <a:t>Problematische</a:t>
            </a:r>
            <a:r>
              <a:rPr lang="de-DE" altLang="ja-JP" sz="5400" dirty="0" smtClean="0"/>
              <a:t>“</a:t>
            </a:r>
            <a:r>
              <a:rPr lang="de-CH" sz="5400" dirty="0" smtClean="0"/>
              <a:t> </a:t>
            </a:r>
            <a:r>
              <a:rPr lang="de-CH" sz="5400" dirty="0"/>
              <a:t>Stellen</a:t>
            </a:r>
            <a:endParaRPr lang="de-CH" sz="3600" dirty="0">
              <a:latin typeface="Arial Unicode MS" charset="0"/>
              <a:cs typeface="Arial Unicode MS" charset="0"/>
            </a:endParaRPr>
          </a:p>
          <a:p>
            <a:pPr marL="609600" indent="-609600">
              <a:buFontTx/>
              <a:buNone/>
            </a:pPr>
            <a:r>
              <a:rPr lang="de-CH" sz="3600" dirty="0">
                <a:latin typeface="Arial Unicode MS" charset="0"/>
              </a:rPr>
              <a:t/>
            </a:r>
            <a:br>
              <a:rPr lang="de-CH" sz="3600" dirty="0">
                <a:latin typeface="Arial Unicode MS" charset="0"/>
              </a:rPr>
            </a:br>
            <a:endParaRPr lang="de-CH" sz="36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22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971358" cy="652736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712968" cy="5400600"/>
          </a:xfrm>
        </p:spPr>
        <p:txBody>
          <a:bodyPr>
            <a:noAutofit/>
          </a:bodyPr>
          <a:lstStyle/>
          <a:p>
            <a:pPr marL="609600" indent="-609600">
              <a:lnSpc>
                <a:spcPts val="3860"/>
              </a:lnSpc>
              <a:spcBef>
                <a:spcPts val="1368"/>
              </a:spcBef>
              <a:spcAft>
                <a:spcPts val="1200"/>
              </a:spcAft>
              <a:buFont typeface="Arial"/>
              <a:buChar char="•"/>
            </a:pPr>
            <a:r>
              <a:rPr lang="de-CH" sz="2800" dirty="0"/>
              <a:t>Zu beachten ist, dass Gottes </a:t>
            </a:r>
            <a:r>
              <a:rPr lang="de-CH" sz="2800" dirty="0" smtClean="0"/>
              <a:t>Heilsplan </a:t>
            </a:r>
            <a:r>
              <a:rPr lang="de-CH" sz="2800" dirty="0">
                <a:solidFill>
                  <a:srgbClr val="6B6BCF"/>
                </a:solidFill>
              </a:rPr>
              <a:t>in seiner Tiefe nicht verstanden </a:t>
            </a:r>
            <a:r>
              <a:rPr lang="de-CH" sz="2800" dirty="0"/>
              <a:t>werden kann (vgl. z</a:t>
            </a:r>
            <a:r>
              <a:rPr lang="de-CH" sz="2800" dirty="0" smtClean="0"/>
              <a:t>. B</a:t>
            </a:r>
            <a:r>
              <a:rPr lang="de-CH" sz="2800" dirty="0"/>
              <a:t>. Röm 11,33-36</a:t>
            </a:r>
            <a:r>
              <a:rPr lang="de-CH" sz="2800" dirty="0" smtClean="0"/>
              <a:t>).</a:t>
            </a:r>
            <a:endParaRPr lang="de-CH" sz="2800" dirty="0"/>
          </a:p>
          <a:p>
            <a:pPr marL="609600" indent="-609600">
              <a:lnSpc>
                <a:spcPts val="3860"/>
              </a:lnSpc>
              <a:spcBef>
                <a:spcPts val="1368"/>
              </a:spcBef>
              <a:spcAft>
                <a:spcPts val="1200"/>
              </a:spcAft>
              <a:buFont typeface="Arial"/>
              <a:buChar char="•"/>
            </a:pPr>
            <a:r>
              <a:rPr lang="de-CH" sz="2800" dirty="0" smtClean="0">
                <a:solidFill>
                  <a:srgbClr val="6B6BCF"/>
                </a:solidFill>
              </a:rPr>
              <a:t>Mut </a:t>
            </a:r>
            <a:r>
              <a:rPr lang="de-CH" sz="2800" dirty="0">
                <a:solidFill>
                  <a:srgbClr val="6B6BCF"/>
                </a:solidFill>
              </a:rPr>
              <a:t>haben, Fragen offen zu lassen</a:t>
            </a:r>
            <a:r>
              <a:rPr lang="de-CH" sz="2800" b="1" dirty="0"/>
              <a:t>:</a:t>
            </a:r>
            <a:r>
              <a:rPr lang="de-CH" sz="2800" dirty="0"/>
              <a:t> Gott hat </a:t>
            </a:r>
            <a:r>
              <a:rPr lang="de-CH" sz="2800" dirty="0" smtClean="0"/>
              <a:t>„</a:t>
            </a:r>
            <a:r>
              <a:rPr lang="de-CH" sz="2800" dirty="0">
                <a:solidFill>
                  <a:srgbClr val="6B6BCF"/>
                </a:solidFill>
              </a:rPr>
              <a:t>nicht im Verborgenen </a:t>
            </a:r>
            <a:r>
              <a:rPr lang="de-CH" sz="2800" dirty="0" smtClean="0">
                <a:solidFill>
                  <a:srgbClr val="6B6BCF"/>
                </a:solidFill>
              </a:rPr>
              <a:t>geredet</a:t>
            </a:r>
            <a:r>
              <a:rPr lang="de-DE" altLang="ja-JP" sz="2800" dirty="0" smtClean="0"/>
              <a:t>“</a:t>
            </a:r>
            <a:r>
              <a:rPr lang="de-CH" altLang="ja-JP" sz="2800" dirty="0" smtClean="0"/>
              <a:t> </a:t>
            </a:r>
            <a:r>
              <a:rPr lang="de-CH" sz="2800" dirty="0" smtClean="0"/>
              <a:t>(</a:t>
            </a:r>
            <a:r>
              <a:rPr lang="de-CH" sz="2800" dirty="0" err="1"/>
              <a:t>Jes</a:t>
            </a:r>
            <a:r>
              <a:rPr lang="de-CH" sz="2800" dirty="0"/>
              <a:t> 45,19; 48,16), </a:t>
            </a:r>
            <a:r>
              <a:rPr lang="de-CH" sz="2800" dirty="0" smtClean="0"/>
              <a:t>trotz-dem </a:t>
            </a:r>
            <a:r>
              <a:rPr lang="de-CH" sz="2800" dirty="0"/>
              <a:t>ist </a:t>
            </a:r>
            <a:r>
              <a:rPr lang="de-CH" sz="2800" dirty="0" smtClean="0"/>
              <a:t>er ein </a:t>
            </a:r>
            <a:r>
              <a:rPr lang="de-CH" sz="2800" dirty="0"/>
              <a:t>„</a:t>
            </a:r>
            <a:r>
              <a:rPr lang="de-CH" sz="2800" dirty="0">
                <a:solidFill>
                  <a:srgbClr val="6B6BCF"/>
                </a:solidFill>
              </a:rPr>
              <a:t>verborgener </a:t>
            </a:r>
            <a:r>
              <a:rPr lang="de-CH" sz="2800" dirty="0" smtClean="0">
                <a:solidFill>
                  <a:srgbClr val="6B6BCF"/>
                </a:solidFill>
              </a:rPr>
              <a:t>Gott</a:t>
            </a:r>
            <a:r>
              <a:rPr lang="de-DE" sz="2800" dirty="0" smtClean="0"/>
              <a:t>“</a:t>
            </a:r>
            <a:r>
              <a:rPr lang="de-CH" sz="2800" dirty="0" smtClean="0"/>
              <a:t> </a:t>
            </a:r>
            <a:r>
              <a:rPr lang="de-CH" sz="2800" dirty="0"/>
              <a:t>(</a:t>
            </a:r>
            <a:r>
              <a:rPr lang="de-CH" sz="2800" dirty="0" err="1"/>
              <a:t>Jes</a:t>
            </a:r>
            <a:r>
              <a:rPr lang="de-CH" sz="2800" dirty="0"/>
              <a:t> 45,15)</a:t>
            </a:r>
            <a:r>
              <a:rPr lang="de-CH" sz="2800" dirty="0" smtClean="0"/>
              <a:t>.</a:t>
            </a:r>
            <a:endParaRPr lang="de-CH" sz="2800" dirty="0" smtClean="0">
              <a:latin typeface="Arial Unicode MS" charset="0"/>
            </a:endParaRPr>
          </a:p>
          <a:p>
            <a:pPr marL="609600" indent="-609600">
              <a:lnSpc>
                <a:spcPts val="3860"/>
              </a:lnSpc>
              <a:spcBef>
                <a:spcPts val="1368"/>
              </a:spcBef>
              <a:spcAft>
                <a:spcPts val="1200"/>
              </a:spcAft>
              <a:buFont typeface="Arial"/>
              <a:buChar char="•"/>
            </a:pPr>
            <a:r>
              <a:rPr lang="de-CH" sz="2800" dirty="0"/>
              <a:t>Einzelne Stellen müssen im </a:t>
            </a:r>
            <a:r>
              <a:rPr lang="de-CH" sz="2800" dirty="0">
                <a:solidFill>
                  <a:srgbClr val="6B6BCF"/>
                </a:solidFill>
              </a:rPr>
              <a:t>biblischen Kontext beachtet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 smtClean="0"/>
              <a:t>werden (</a:t>
            </a:r>
            <a:r>
              <a:rPr lang="de-CH" sz="2800" dirty="0" smtClean="0">
                <a:solidFill>
                  <a:srgbClr val="6B6BCF"/>
                </a:solidFill>
              </a:rPr>
              <a:t>AT-Hintergrund </a:t>
            </a:r>
            <a:r>
              <a:rPr lang="de-CH" sz="2800" dirty="0" smtClean="0"/>
              <a:t>z. B. in </a:t>
            </a:r>
            <a:r>
              <a:rPr lang="de-CH" sz="2800" dirty="0" err="1" smtClean="0"/>
              <a:t>Röm</a:t>
            </a:r>
            <a:r>
              <a:rPr lang="de-CH" sz="2800" dirty="0" smtClean="0"/>
              <a:t> 9).</a:t>
            </a:r>
            <a:endParaRPr lang="de-CH" sz="2800" dirty="0"/>
          </a:p>
          <a:p>
            <a:pPr marL="609600" indent="-609600">
              <a:lnSpc>
                <a:spcPts val="3860"/>
              </a:lnSpc>
              <a:spcBef>
                <a:spcPts val="1368"/>
              </a:spcBef>
              <a:spcAft>
                <a:spcPts val="1200"/>
              </a:spcAft>
              <a:buFont typeface="Arial"/>
              <a:buChar char="•"/>
            </a:pPr>
            <a:endParaRPr lang="de-CH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23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5"/>
            <a:ext cx="8015808" cy="504056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820472" cy="5256584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ts val="4140"/>
              </a:lnSpc>
              <a:spcAft>
                <a:spcPts val="600"/>
              </a:spcAft>
              <a:buFont typeface="Arial"/>
              <a:buChar char="•"/>
            </a:pPr>
            <a:r>
              <a:rPr lang="de-DE" dirty="0">
                <a:solidFill>
                  <a:srgbClr val="6B6BCF"/>
                </a:solidFill>
              </a:rPr>
              <a:t>Röm 9,11-13</a:t>
            </a:r>
            <a:r>
              <a:rPr lang="de-DE" dirty="0" smtClean="0"/>
              <a:t>:</a:t>
            </a:r>
            <a:r>
              <a:rPr lang="de-DE" dirty="0"/>
              <a:t> </a:t>
            </a:r>
            <a:r>
              <a:rPr lang="de-DE" dirty="0" smtClean="0"/>
              <a:t>„Denn </a:t>
            </a:r>
            <a:r>
              <a:rPr lang="de-DE" dirty="0"/>
              <a:t>als sie [Esau und Jakob] noch nicht geboren waren und weder Gutes noch Böses getan hatten – damit der nach [freier] Auswahl gefasste Vorsatz Gottes [bestehen] bleibe, nicht auf Grund von Werken, sondern auf Grund des Berufenden – , wurde zu ihr [der Mutter] gesagt: ‚</a:t>
            </a:r>
            <a:r>
              <a:rPr lang="de-DE" dirty="0">
                <a:solidFill>
                  <a:srgbClr val="6B6BCF"/>
                </a:solidFill>
              </a:rPr>
              <a:t>Der Ältere wird dem Jüngeren dienen</a:t>
            </a:r>
            <a:r>
              <a:rPr lang="de-DE" dirty="0"/>
              <a:t>‘; wie geschrieben steht:</a:t>
            </a:r>
            <a:r>
              <a:rPr lang="de-DE" dirty="0">
                <a:solidFill>
                  <a:srgbClr val="4F81BD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‚</a:t>
            </a:r>
            <a:r>
              <a:rPr lang="de-DE" dirty="0">
                <a:solidFill>
                  <a:srgbClr val="6B6BCF"/>
                </a:solidFill>
              </a:rPr>
              <a:t>Jakob habe ich geliebt, aber Esau habe ich gehasst</a:t>
            </a:r>
            <a:r>
              <a:rPr lang="de-DE" dirty="0">
                <a:solidFill>
                  <a:schemeClr val="accent2"/>
                </a:solidFill>
              </a:rPr>
              <a:t>.</a:t>
            </a:r>
            <a:r>
              <a:rPr lang="de-DE" dirty="0" smtClean="0">
                <a:solidFill>
                  <a:srgbClr val="000000"/>
                </a:solidFill>
              </a:rPr>
              <a:t>‘</a:t>
            </a:r>
            <a:r>
              <a:rPr lang="de-DE" dirty="0" smtClean="0"/>
              <a:t>“</a:t>
            </a:r>
            <a:endParaRPr lang="de-DE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24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8087816" cy="620688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568952" cy="5112568"/>
          </a:xfrm>
        </p:spPr>
        <p:txBody>
          <a:bodyPr/>
          <a:lstStyle/>
          <a:p>
            <a:pPr marL="609600" indent="-609600">
              <a:lnSpc>
                <a:spcPts val="3860"/>
              </a:lnSpc>
              <a:spcBef>
                <a:spcPct val="50000"/>
              </a:spcBef>
              <a:spcAft>
                <a:spcPts val="600"/>
              </a:spcAft>
              <a:buFont typeface="Arial"/>
              <a:buChar char="•"/>
            </a:pPr>
            <a:r>
              <a:rPr lang="de-CH" sz="3000" dirty="0"/>
              <a:t>Bei der </a:t>
            </a:r>
            <a:r>
              <a:rPr lang="de-CH" sz="3000" dirty="0">
                <a:solidFill>
                  <a:srgbClr val="6B6BCF"/>
                </a:solidFill>
              </a:rPr>
              <a:t>Erwählung Jakobs vor der Geburt </a:t>
            </a:r>
            <a:r>
              <a:rPr lang="de-CH" sz="3000" dirty="0"/>
              <a:t>(vgl. 1. Mose 25,23): </a:t>
            </a:r>
            <a:r>
              <a:rPr lang="de-CH" sz="3000" dirty="0" smtClean="0"/>
              <a:t>Keine </a:t>
            </a:r>
            <a:r>
              <a:rPr lang="de-CH" sz="3000" dirty="0"/>
              <a:t>Entscheidung über ewiges Leben oder ewigen Tod, sondern über </a:t>
            </a:r>
            <a:r>
              <a:rPr lang="de-CH" sz="3000" dirty="0">
                <a:solidFill>
                  <a:srgbClr val="6B6BCF"/>
                </a:solidFill>
              </a:rPr>
              <a:t>Heilslinie</a:t>
            </a:r>
            <a:r>
              <a:rPr lang="de-CH" sz="3000" b="1" dirty="0">
                <a:solidFill>
                  <a:schemeClr val="tx2"/>
                </a:solidFill>
              </a:rPr>
              <a:t>.</a:t>
            </a:r>
            <a:endParaRPr lang="de-CH" sz="3000" b="1" dirty="0"/>
          </a:p>
          <a:p>
            <a:pPr marL="609600" indent="-609600">
              <a:lnSpc>
                <a:spcPts val="3860"/>
              </a:lnSpc>
              <a:spcBef>
                <a:spcPct val="50000"/>
              </a:spcBef>
              <a:spcAft>
                <a:spcPts val="600"/>
              </a:spcAft>
              <a:buFont typeface="Arial"/>
              <a:buChar char="•"/>
            </a:pPr>
            <a:r>
              <a:rPr lang="de-CH" sz="3000" dirty="0"/>
              <a:t>Aber Gott hat doch Esau </a:t>
            </a:r>
            <a:r>
              <a:rPr lang="de-CH" sz="3000" dirty="0">
                <a:solidFill>
                  <a:srgbClr val="333399"/>
                </a:solidFill>
              </a:rPr>
              <a:t>b</a:t>
            </a:r>
            <a:r>
              <a:rPr lang="de-CH" sz="3000" dirty="0">
                <a:solidFill>
                  <a:srgbClr val="6B6BCF"/>
                </a:solidFill>
              </a:rPr>
              <a:t>ereits vor der Geburt schon gehasst</a:t>
            </a:r>
            <a:r>
              <a:rPr lang="de-CH" sz="3000" dirty="0"/>
              <a:t>!?</a:t>
            </a:r>
          </a:p>
          <a:p>
            <a:pPr marL="609600" indent="-609600">
              <a:lnSpc>
                <a:spcPts val="3860"/>
              </a:lnSpc>
              <a:spcBef>
                <a:spcPct val="50000"/>
              </a:spcBef>
              <a:spcAft>
                <a:spcPts val="600"/>
              </a:spcAft>
              <a:buFont typeface="Arial"/>
              <a:buChar char="•"/>
            </a:pPr>
            <a:r>
              <a:rPr lang="de-CH" sz="3000" dirty="0"/>
              <a:t>Die Aussage erscheint in </a:t>
            </a:r>
            <a:r>
              <a:rPr lang="de-CH" sz="3000" dirty="0">
                <a:solidFill>
                  <a:srgbClr val="6B6BCF"/>
                </a:solidFill>
              </a:rPr>
              <a:t>Mal 1,2f. </a:t>
            </a:r>
            <a:r>
              <a:rPr lang="de-CH" sz="3000" dirty="0" smtClean="0"/>
              <a:t>(</a:t>
            </a:r>
            <a:r>
              <a:rPr lang="de-CH" sz="3000" dirty="0"/>
              <a:t>ca. </a:t>
            </a:r>
            <a:r>
              <a:rPr lang="de-CH" sz="3000" dirty="0" smtClean="0"/>
              <a:t>1500 </a:t>
            </a:r>
            <a:r>
              <a:rPr lang="de-CH" sz="3000" dirty="0"/>
              <a:t>Jahre nach der Geburt Esaus!) und bezieht sich auf die </a:t>
            </a:r>
            <a:r>
              <a:rPr lang="de-CH" sz="3000" dirty="0" err="1">
                <a:solidFill>
                  <a:srgbClr val="6B6BCF"/>
                </a:solidFill>
              </a:rPr>
              <a:t>Edomiter</a:t>
            </a:r>
            <a:r>
              <a:rPr lang="de-CH" sz="3000" dirty="0" smtClean="0"/>
              <a:t>.</a:t>
            </a:r>
            <a:r>
              <a:rPr lang="de-CH" sz="3000" dirty="0">
                <a:latin typeface="Arial Unicode MS" charset="0"/>
              </a:rPr>
              <a:t/>
            </a:r>
            <a:br>
              <a:rPr lang="de-CH" sz="3000" dirty="0">
                <a:latin typeface="Arial Unicode MS" charset="0"/>
              </a:rPr>
            </a:br>
            <a:endParaRPr lang="de-CH" sz="30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25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4625"/>
            <a:ext cx="8231832" cy="576064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280920" cy="5184576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440"/>
              </a:lnSpc>
              <a:spcBef>
                <a:spcPts val="1872"/>
              </a:spcBef>
              <a:spcAft>
                <a:spcPts val="3600"/>
              </a:spcAft>
              <a:buFont typeface="Arial"/>
              <a:buChar char="•"/>
            </a:pPr>
            <a:r>
              <a:rPr lang="de-CH" dirty="0">
                <a:solidFill>
                  <a:srgbClr val="6B6BCF"/>
                </a:solidFill>
              </a:rPr>
              <a:t>Begründung</a:t>
            </a:r>
            <a:r>
              <a:rPr lang="de-CH" b="1" dirty="0"/>
              <a:t>:</a:t>
            </a:r>
            <a:r>
              <a:rPr lang="de-CH" dirty="0"/>
              <a:t> Die </a:t>
            </a:r>
            <a:r>
              <a:rPr lang="de-CH" dirty="0" err="1">
                <a:solidFill>
                  <a:srgbClr val="6B6BCF"/>
                </a:solidFill>
              </a:rPr>
              <a:t>Edomiter</a:t>
            </a:r>
            <a:r>
              <a:rPr lang="de-CH" dirty="0">
                <a:solidFill>
                  <a:srgbClr val="6B6BCF"/>
                </a:solidFill>
              </a:rPr>
              <a:t> </a:t>
            </a:r>
            <a:r>
              <a:rPr lang="de-CH" dirty="0"/>
              <a:t>haben die Israeliten ungerecht behandelt (vgl. </a:t>
            </a:r>
            <a:r>
              <a:rPr lang="de-CH" dirty="0" err="1" smtClean="0"/>
              <a:t>Hes</a:t>
            </a:r>
            <a:r>
              <a:rPr lang="de-CH" dirty="0"/>
              <a:t> </a:t>
            </a:r>
            <a:r>
              <a:rPr lang="de-CH" dirty="0" smtClean="0"/>
              <a:t>25,12f</a:t>
            </a:r>
            <a:r>
              <a:rPr lang="de-CH" dirty="0"/>
              <a:t>.; 35,5f.14f.; Ob 10f.).</a:t>
            </a:r>
          </a:p>
          <a:p>
            <a:pPr marL="609600" indent="-609600">
              <a:lnSpc>
                <a:spcPts val="4440"/>
              </a:lnSpc>
              <a:spcBef>
                <a:spcPts val="1872"/>
              </a:spcBef>
              <a:spcAft>
                <a:spcPts val="3600"/>
              </a:spcAft>
              <a:buFont typeface="Arial"/>
              <a:buChar char="•"/>
            </a:pPr>
            <a:r>
              <a:rPr lang="de-CH" dirty="0" smtClean="0"/>
              <a:t>Gott </a:t>
            </a:r>
            <a:r>
              <a:rPr lang="de-CH" dirty="0"/>
              <a:t>sagt: „</a:t>
            </a:r>
            <a:r>
              <a:rPr lang="de-CH" dirty="0">
                <a:solidFill>
                  <a:srgbClr val="6B6BCF"/>
                </a:solidFill>
              </a:rPr>
              <a:t>Wer euch antastet, der tastet meinen Augapfel </a:t>
            </a:r>
            <a:r>
              <a:rPr lang="de-CH" dirty="0" smtClean="0">
                <a:solidFill>
                  <a:srgbClr val="6B6BCF"/>
                </a:solidFill>
              </a:rPr>
              <a:t>an</a:t>
            </a:r>
            <a:r>
              <a:rPr lang="de-DE" dirty="0" smtClean="0"/>
              <a:t>“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>
                <a:solidFill>
                  <a:srgbClr val="6B6BCF"/>
                </a:solidFill>
              </a:rPr>
              <a:t>Sach</a:t>
            </a:r>
            <a:r>
              <a:rPr lang="de-CH" dirty="0">
                <a:solidFill>
                  <a:srgbClr val="6B6BCF"/>
                </a:solidFill>
              </a:rPr>
              <a:t> 2,8</a:t>
            </a:r>
            <a:r>
              <a:rPr lang="de-CH" dirty="0"/>
              <a:t>; vgl. 5</a:t>
            </a:r>
            <a:r>
              <a:rPr lang="de-CH" dirty="0" smtClean="0"/>
              <a:t>. Mose </a:t>
            </a:r>
            <a:r>
              <a:rPr lang="de-CH" dirty="0"/>
              <a:t>32,10)</a:t>
            </a:r>
            <a:r>
              <a:rPr lang="de-CH" dirty="0" smtClean="0"/>
              <a:t>.</a:t>
            </a:r>
            <a:r>
              <a:rPr lang="de-CH" dirty="0">
                <a:latin typeface="Arial Unicode MS" charset="0"/>
              </a:rPr>
              <a:t/>
            </a:r>
            <a:br>
              <a:rPr lang="de-CH" dirty="0">
                <a:latin typeface="Arial Unicode MS" charset="0"/>
              </a:rPr>
            </a:b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2526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8087816" cy="548680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515672" cy="5256584"/>
          </a:xfrm>
        </p:spPr>
        <p:txBody>
          <a:bodyPr/>
          <a:lstStyle/>
          <a:p>
            <a:pPr marL="609600" indent="-609600">
              <a:lnSpc>
                <a:spcPts val="4140"/>
              </a:lnSpc>
              <a:spcBef>
                <a:spcPts val="1368"/>
              </a:spcBef>
              <a:spcAft>
                <a:spcPts val="18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</a:rPr>
              <a:t>Röm 9,17</a:t>
            </a:r>
            <a:r>
              <a:rPr lang="de-CH" sz="2800" dirty="0"/>
              <a:t>: „Denn die Schrift sagt zum Pharao: ‚Eben hierzu </a:t>
            </a:r>
            <a:r>
              <a:rPr lang="de-CH" sz="2800" dirty="0">
                <a:solidFill>
                  <a:srgbClr val="6B6BCF"/>
                </a:solidFill>
              </a:rPr>
              <a:t>habe ich dich erweckt (oder: </a:t>
            </a:r>
            <a:r>
              <a:rPr lang="de-CH" sz="2800" dirty="0" smtClean="0">
                <a:solidFill>
                  <a:srgbClr val="6B6BCF"/>
                </a:solidFill>
              </a:rPr>
              <a:t>beste-</a:t>
            </a:r>
            <a:r>
              <a:rPr lang="de-CH" sz="2800" dirty="0" err="1" smtClean="0">
                <a:solidFill>
                  <a:srgbClr val="6B6BCF"/>
                </a:solidFill>
              </a:rPr>
              <a:t>hen</a:t>
            </a:r>
            <a:r>
              <a:rPr lang="de-CH" sz="2800" dirty="0" smtClean="0">
                <a:solidFill>
                  <a:srgbClr val="6B6BCF"/>
                </a:solidFill>
              </a:rPr>
              <a:t> </a:t>
            </a:r>
            <a:r>
              <a:rPr lang="de-CH" sz="2800" dirty="0">
                <a:solidFill>
                  <a:srgbClr val="6B6BCF"/>
                </a:solidFill>
              </a:rPr>
              <a:t>lassen)</a:t>
            </a:r>
            <a:r>
              <a:rPr lang="de-CH" sz="2800" dirty="0"/>
              <a:t>, damit ich meine </a:t>
            </a:r>
            <a:r>
              <a:rPr lang="de-CH" sz="2800" dirty="0" smtClean="0"/>
              <a:t>Macht </a:t>
            </a:r>
            <a:r>
              <a:rPr lang="de-CH" sz="2800" dirty="0"/>
              <a:t>an dir </a:t>
            </a:r>
            <a:r>
              <a:rPr lang="de-CH" sz="2800" dirty="0" err="1" smtClean="0"/>
              <a:t>erzei-ge</a:t>
            </a:r>
            <a:r>
              <a:rPr lang="de-CH" sz="2800" dirty="0" smtClean="0"/>
              <a:t> </a:t>
            </a:r>
            <a:r>
              <a:rPr lang="de-CH" sz="2800" dirty="0"/>
              <a:t>und </a:t>
            </a:r>
            <a:r>
              <a:rPr lang="de-CH" sz="2800" dirty="0">
                <a:solidFill>
                  <a:srgbClr val="6B6BCF"/>
                </a:solidFill>
              </a:rPr>
              <a:t>damit mein Name verkündigt werde auf der ganze </a:t>
            </a:r>
            <a:r>
              <a:rPr lang="de-CH" sz="2800" dirty="0" smtClean="0">
                <a:solidFill>
                  <a:srgbClr val="6B6BCF"/>
                </a:solidFill>
              </a:rPr>
              <a:t>Erde</a:t>
            </a:r>
            <a:r>
              <a:rPr lang="de-CH" sz="2800" dirty="0" smtClean="0"/>
              <a:t>.</a:t>
            </a:r>
            <a:r>
              <a:rPr lang="de-DE" sz="2800" dirty="0" smtClean="0"/>
              <a:t>‘</a:t>
            </a:r>
            <a:r>
              <a:rPr lang="de-DE" altLang="ja-JP" sz="2800" dirty="0" smtClean="0"/>
              <a:t>“</a:t>
            </a:r>
            <a:endParaRPr lang="de-CH" sz="2800" dirty="0" smtClean="0">
              <a:latin typeface="Arial Unicode MS" charset="0"/>
            </a:endParaRPr>
          </a:p>
          <a:p>
            <a:pPr marL="609600" indent="-609600">
              <a:lnSpc>
                <a:spcPts val="4160"/>
              </a:lnSpc>
              <a:spcAft>
                <a:spcPts val="12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</a:rPr>
              <a:t>Gott verstockte das Herz des Pharao </a:t>
            </a:r>
            <a:r>
              <a:rPr lang="de-CH" sz="2800" dirty="0"/>
              <a:t>(vgl. 2. </a:t>
            </a:r>
            <a:r>
              <a:rPr lang="de-CH" sz="2800" dirty="0" smtClean="0"/>
              <a:t>Mo-se </a:t>
            </a:r>
            <a:r>
              <a:rPr lang="de-CH" sz="2800" dirty="0"/>
              <a:t>9,12; 10,20.27; 14,8; vgl. auch 2. Mose 4,21; 7.3), </a:t>
            </a:r>
            <a:r>
              <a:rPr lang="de-CH" sz="2800" dirty="0">
                <a:solidFill>
                  <a:srgbClr val="6B6BCF"/>
                </a:solidFill>
              </a:rPr>
              <a:t>nachdem Pharao sein Herz verhärtet hatte </a:t>
            </a:r>
            <a:r>
              <a:rPr lang="de-CH" sz="2800" dirty="0"/>
              <a:t>(vgl. 2. Mose 7,14, 8,11.28; 9,7.34).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27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8087816" cy="548680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43664" cy="4824536"/>
          </a:xfrm>
        </p:spPr>
        <p:txBody>
          <a:bodyPr/>
          <a:lstStyle/>
          <a:p>
            <a:pPr marL="609600" indent="-609600">
              <a:lnSpc>
                <a:spcPts val="4160"/>
              </a:lnSpc>
              <a:spcAft>
                <a:spcPts val="1200"/>
              </a:spcAft>
              <a:buFont typeface="Arial"/>
              <a:buChar char="•"/>
            </a:pPr>
            <a:r>
              <a:rPr lang="de-CH" sz="3200" dirty="0"/>
              <a:t>Strafgericht galt </a:t>
            </a:r>
            <a:r>
              <a:rPr lang="de-CH" sz="3200" dirty="0">
                <a:solidFill>
                  <a:srgbClr val="6B6BCF"/>
                </a:solidFill>
              </a:rPr>
              <a:t>auch den Göttern der Ägypter</a:t>
            </a:r>
            <a:r>
              <a:rPr lang="de-CH" sz="3200" dirty="0">
                <a:solidFill>
                  <a:srgbClr val="4F81BD"/>
                </a:solidFill>
              </a:rPr>
              <a:t> </a:t>
            </a:r>
            <a:r>
              <a:rPr lang="de-CH" sz="3200" dirty="0"/>
              <a:t>(2. Mose 12,12).</a:t>
            </a:r>
            <a:r>
              <a:rPr lang="de-CH" sz="3200" dirty="0">
                <a:latin typeface="Arial Unicode MS" charset="0"/>
              </a:rPr>
              <a:t/>
            </a:r>
            <a:br>
              <a:rPr lang="de-CH" sz="3200" dirty="0">
                <a:latin typeface="Arial Unicode MS" charset="0"/>
              </a:rPr>
            </a:br>
            <a:endParaRPr lang="de-CH" sz="3200" dirty="0">
              <a:latin typeface="Arial Unicode MS" charset="0"/>
            </a:endParaRPr>
          </a:p>
          <a:p>
            <a:pPr marL="609600" indent="-609600">
              <a:lnSpc>
                <a:spcPts val="4140"/>
              </a:lnSpc>
              <a:spcBef>
                <a:spcPts val="1368"/>
              </a:spcBef>
              <a:spcAft>
                <a:spcPts val="1800"/>
              </a:spcAft>
              <a:buFont typeface="Arial"/>
              <a:buChar char="•"/>
            </a:pPr>
            <a:r>
              <a:rPr lang="de-CH" sz="3200" dirty="0" smtClean="0">
                <a:latin typeface="Arial"/>
                <a:cs typeface="Arial"/>
              </a:rPr>
              <a:t>Gott ist „</a:t>
            </a:r>
            <a:r>
              <a:rPr lang="de-CH" sz="3200" dirty="0" smtClean="0">
                <a:solidFill>
                  <a:srgbClr val="6B6BCF"/>
                </a:solidFill>
                <a:latin typeface="Arial"/>
                <a:cs typeface="Arial"/>
              </a:rPr>
              <a:t>langsam zum Zorn und groß an Gnade</a:t>
            </a:r>
            <a:r>
              <a:rPr lang="de-CH" sz="3200" dirty="0" smtClean="0">
                <a:latin typeface="Arial"/>
                <a:cs typeface="Arial"/>
              </a:rPr>
              <a:t>“ (vgl. z. B. 2. Mose 34,6; 4. Mose 9,17; </a:t>
            </a:r>
            <a:r>
              <a:rPr lang="de-CH" sz="3200" dirty="0" err="1" smtClean="0">
                <a:latin typeface="Arial"/>
                <a:cs typeface="Arial"/>
              </a:rPr>
              <a:t>Ps</a:t>
            </a:r>
            <a:r>
              <a:rPr lang="de-CH" sz="3200" dirty="0" smtClean="0">
                <a:latin typeface="Arial"/>
                <a:cs typeface="Arial"/>
              </a:rPr>
              <a:t> 86,15; 103,8; 145,8).</a:t>
            </a:r>
            <a:endParaRPr lang="de-CH" sz="3200" dirty="0">
              <a:latin typeface="Arial"/>
              <a:cs typeface="Arial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5130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159824" cy="692696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7"/>
            <a:ext cx="8712968" cy="5256584"/>
          </a:xfrm>
        </p:spPr>
        <p:txBody>
          <a:bodyPr>
            <a:noAutofit/>
          </a:bodyPr>
          <a:lstStyle/>
          <a:p>
            <a:pPr marL="609600" indent="-609600">
              <a:lnSpc>
                <a:spcPts val="3560"/>
              </a:lnSpc>
              <a:spcAft>
                <a:spcPts val="600"/>
              </a:spcAft>
              <a:buFont typeface="Arial"/>
              <a:buChar char="•"/>
            </a:pPr>
            <a:r>
              <a:rPr lang="de-DE" sz="2400" dirty="0"/>
              <a:t>Vgl. </a:t>
            </a:r>
            <a:r>
              <a:rPr lang="de-DE" sz="2400" dirty="0" err="1">
                <a:solidFill>
                  <a:srgbClr val="6B6BCF"/>
                </a:solidFill>
              </a:rPr>
              <a:t>Röm</a:t>
            </a:r>
            <a:r>
              <a:rPr lang="de-DE" sz="2400" dirty="0">
                <a:solidFill>
                  <a:srgbClr val="6B6BCF"/>
                </a:solidFill>
              </a:rPr>
              <a:t> 9,22-23</a:t>
            </a:r>
            <a:r>
              <a:rPr lang="de-DE" sz="2400" dirty="0"/>
              <a:t>: „Dementsprechend hat Gott, </a:t>
            </a:r>
            <a:r>
              <a:rPr lang="de-DE" sz="2400" dirty="0" smtClean="0"/>
              <a:t>obwohl/als </a:t>
            </a:r>
            <a:r>
              <a:rPr lang="de-DE" sz="2400" dirty="0"/>
              <a:t>er seinen Zorn erweisen und seine Macht </a:t>
            </a:r>
            <a:r>
              <a:rPr lang="de-DE" sz="2400" dirty="0" smtClean="0"/>
              <a:t>kundtun </a:t>
            </a:r>
            <a:r>
              <a:rPr lang="de-DE" sz="2400" dirty="0"/>
              <a:t>wollte, </a:t>
            </a:r>
            <a:r>
              <a:rPr lang="de-DE" sz="2400" dirty="0">
                <a:solidFill>
                  <a:srgbClr val="6B6BCF"/>
                </a:solidFill>
              </a:rPr>
              <a:t>mit</a:t>
            </a:r>
            <a:r>
              <a:rPr lang="de-DE" sz="2400" dirty="0">
                <a:solidFill>
                  <a:srgbClr val="333399"/>
                </a:solidFill>
              </a:rPr>
              <a:t> </a:t>
            </a:r>
            <a:r>
              <a:rPr lang="de-DE" sz="2400" dirty="0" smtClean="0">
                <a:solidFill>
                  <a:srgbClr val="6B6BCF"/>
                </a:solidFill>
              </a:rPr>
              <a:t>viel </a:t>
            </a:r>
            <a:r>
              <a:rPr lang="de-DE" sz="2400" dirty="0">
                <a:solidFill>
                  <a:srgbClr val="6B6BCF"/>
                </a:solidFill>
              </a:rPr>
              <a:t>Langmut die Gefäße des Zorns ertragen</a:t>
            </a:r>
            <a:r>
              <a:rPr lang="de-DE" sz="2400" dirty="0"/>
              <a:t>, die zum </a:t>
            </a:r>
            <a:r>
              <a:rPr lang="de-DE" sz="2400" dirty="0" smtClean="0"/>
              <a:t>Verderben </a:t>
            </a:r>
            <a:r>
              <a:rPr lang="de-DE" sz="2400" dirty="0"/>
              <a:t>zubereitet sind, </a:t>
            </a:r>
            <a:r>
              <a:rPr lang="de-DE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damit er den Reichtum seiner Herrlichkeit</a:t>
            </a:r>
            <a:r>
              <a:rPr lang="de-DE" sz="2400" dirty="0"/>
              <a:t> an den Gefäßen der Begnadigung </a:t>
            </a:r>
            <a:r>
              <a:rPr lang="de-DE" sz="2400" dirty="0">
                <a:solidFill>
                  <a:srgbClr val="6B6BCF"/>
                </a:solidFill>
              </a:rPr>
              <a:t>kundtue</a:t>
            </a:r>
            <a:r>
              <a:rPr lang="de-DE" sz="2400" dirty="0"/>
              <a:t>, die er zur Herrlichkeit vorher bereitet hat</a:t>
            </a:r>
            <a:r>
              <a:rPr lang="de-CH" sz="2400" dirty="0"/>
              <a:t>“ (vgl. </a:t>
            </a:r>
            <a:r>
              <a:rPr lang="de-CH" sz="2400" dirty="0">
                <a:solidFill>
                  <a:srgbClr val="6B6BCF"/>
                </a:solidFill>
              </a:rPr>
              <a:t>auch </a:t>
            </a:r>
            <a:r>
              <a:rPr lang="de-CH" sz="2400" dirty="0" err="1" smtClean="0">
                <a:solidFill>
                  <a:srgbClr val="6B6BCF"/>
                </a:solidFill>
              </a:rPr>
              <a:t>Eph</a:t>
            </a:r>
            <a:r>
              <a:rPr lang="de-CH" sz="2400" dirty="0" smtClean="0">
                <a:solidFill>
                  <a:srgbClr val="6B6BCF"/>
                </a:solidFill>
              </a:rPr>
              <a:t> 2,10; 2</a:t>
            </a:r>
            <a:r>
              <a:rPr lang="de-CH" sz="2400" dirty="0">
                <a:solidFill>
                  <a:srgbClr val="6B6BCF"/>
                </a:solidFill>
              </a:rPr>
              <a:t>. Tim 2,20-21</a:t>
            </a:r>
            <a:r>
              <a:rPr lang="de-CH" sz="2400" dirty="0"/>
              <a:t>)</a:t>
            </a:r>
            <a:r>
              <a:rPr lang="de-CH" sz="2400" dirty="0" smtClean="0"/>
              <a:t>.</a:t>
            </a:r>
          </a:p>
          <a:p>
            <a:pPr marL="609600" indent="-609600">
              <a:lnSpc>
                <a:spcPts val="3560"/>
              </a:lnSpc>
              <a:spcAft>
                <a:spcPts val="600"/>
              </a:spcAft>
              <a:buFont typeface="Arial"/>
              <a:buChar char="•"/>
            </a:pPr>
            <a:r>
              <a:rPr lang="de-DE" sz="2400" dirty="0"/>
              <a:t>Vgl. auch </a:t>
            </a:r>
            <a:r>
              <a:rPr lang="de-DE" sz="2400" dirty="0">
                <a:solidFill>
                  <a:srgbClr val="6B6BCF"/>
                </a:solidFill>
              </a:rPr>
              <a:t>Joel 2,13</a:t>
            </a:r>
            <a:r>
              <a:rPr lang="de-DE" sz="2400" dirty="0"/>
              <a:t>: „Und zerreißt euer Herz und nicht eure Kleider </a:t>
            </a:r>
            <a:r>
              <a:rPr lang="de-DE" sz="2400" dirty="0">
                <a:solidFill>
                  <a:srgbClr val="6B6BCF"/>
                </a:solidFill>
              </a:rPr>
              <a:t>und kehrt um zum HERRN, eurem Gott! Denn er ist gnädig und barmherzig, langsam zum Zorn und groß an Gnade, und lässt sich das Unheil gereuen</a:t>
            </a:r>
            <a:r>
              <a:rPr lang="de-DE" sz="2400" dirty="0"/>
              <a:t>.</a:t>
            </a:r>
            <a:r>
              <a:rPr lang="de-DE" sz="2400" dirty="0" smtClean="0"/>
              <a:t>“</a:t>
            </a:r>
            <a:endParaRPr lang="de-CH" sz="2400" dirty="0">
              <a:solidFill>
                <a:srgbClr val="333399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28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971358" cy="764704"/>
          </a:xfrm>
        </p:spPr>
        <p:txBody>
          <a:bodyPr/>
          <a:lstStyle/>
          <a:p>
            <a:pPr algn="l"/>
            <a:r>
              <a:rPr lang="de-CH" sz="3200" dirty="0"/>
              <a:t>„Problematische</a:t>
            </a:r>
            <a:r>
              <a:rPr lang="ja-JP" altLang="de-CH" sz="3200" dirty="0"/>
              <a:t>“</a:t>
            </a:r>
            <a:r>
              <a:rPr lang="de-CH" sz="3200" dirty="0"/>
              <a:t> </a:t>
            </a:r>
            <a:r>
              <a:rPr lang="de-CH" sz="3200" dirty="0" smtClean="0"/>
              <a:t>Stellen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5"/>
            <a:ext cx="8496944" cy="5328592"/>
          </a:xfrm>
        </p:spPr>
        <p:txBody>
          <a:bodyPr>
            <a:noAutofit/>
          </a:bodyPr>
          <a:lstStyle/>
          <a:p>
            <a:pPr marL="609600" indent="-609600">
              <a:lnSpc>
                <a:spcPts val="3060"/>
              </a:lnSpc>
              <a:spcAft>
                <a:spcPts val="600"/>
              </a:spcAft>
              <a:buFont typeface="Arial"/>
              <a:buChar char="•"/>
            </a:pPr>
            <a:r>
              <a:rPr lang="de-CH" sz="2400" dirty="0" err="1">
                <a:solidFill>
                  <a:srgbClr val="6B6BCF"/>
                </a:solidFill>
              </a:rPr>
              <a:t>Eph</a:t>
            </a:r>
            <a:r>
              <a:rPr lang="de-CH" sz="2400" dirty="0">
                <a:solidFill>
                  <a:srgbClr val="6B6BCF"/>
                </a:solidFill>
              </a:rPr>
              <a:t> 1,4</a:t>
            </a:r>
            <a:r>
              <a:rPr lang="de-CH" sz="2400" dirty="0"/>
              <a:t>: „Denn </a:t>
            </a:r>
            <a:r>
              <a:rPr lang="de-CH" sz="2400" dirty="0">
                <a:solidFill>
                  <a:srgbClr val="6B6BCF"/>
                </a:solidFill>
              </a:rPr>
              <a:t>in ihm [Jesus Christus] hat er uns erwählt</a:t>
            </a:r>
            <a:r>
              <a:rPr lang="de-CH" sz="2400" dirty="0"/>
              <a:t>, ehe der Welt Grund gelegt war, dass wir heilig und </a:t>
            </a:r>
            <a:r>
              <a:rPr lang="de-CH" sz="2400" dirty="0" err="1" smtClean="0"/>
              <a:t>unta-delig</a:t>
            </a:r>
            <a:r>
              <a:rPr lang="de-CH" sz="2400" dirty="0" smtClean="0"/>
              <a:t> </a:t>
            </a:r>
            <a:r>
              <a:rPr lang="de-CH" sz="2400" dirty="0"/>
              <a:t>vor ihm sein sollten.</a:t>
            </a:r>
            <a:r>
              <a:rPr lang="de-DE" sz="2400" dirty="0"/>
              <a:t>“</a:t>
            </a:r>
            <a:endParaRPr lang="de-CH" sz="2400" dirty="0"/>
          </a:p>
          <a:p>
            <a:pPr marL="1211216" lvl="2" indent="-609600">
              <a:lnSpc>
                <a:spcPts val="3060"/>
              </a:lnSpc>
              <a:spcAft>
                <a:spcPts val="600"/>
              </a:spcAft>
              <a:buFont typeface="Symbol" charset="2"/>
              <a:buChar char="-"/>
            </a:pPr>
            <a:r>
              <a:rPr lang="de-CH" sz="2400" dirty="0">
                <a:solidFill>
                  <a:srgbClr val="6B6BCF"/>
                </a:solidFill>
              </a:rPr>
              <a:t>Betonung</a:t>
            </a:r>
            <a:r>
              <a:rPr lang="de-CH" sz="2400" dirty="0"/>
              <a:t> liegt dem Kontext nach auf </a:t>
            </a:r>
            <a:r>
              <a:rPr lang="de-CH" sz="2400" dirty="0" smtClean="0"/>
              <a:t>„</a:t>
            </a:r>
            <a:r>
              <a:rPr lang="de-CH" sz="2400" dirty="0">
                <a:solidFill>
                  <a:srgbClr val="6B6BCF"/>
                </a:solidFill>
              </a:rPr>
              <a:t>in ihm</a:t>
            </a:r>
            <a:r>
              <a:rPr lang="de-DE" sz="2400" dirty="0"/>
              <a:t>“</a:t>
            </a:r>
            <a:r>
              <a:rPr lang="de-CH" sz="2400" dirty="0"/>
              <a:t>, </a:t>
            </a:r>
            <a:r>
              <a:rPr lang="de-CH" sz="2400" dirty="0" err="1" smtClean="0"/>
              <a:t>näm-lich</a:t>
            </a:r>
            <a:r>
              <a:rPr lang="de-CH" sz="2400" dirty="0" smtClean="0"/>
              <a:t> </a:t>
            </a:r>
            <a:r>
              <a:rPr lang="de-CH" sz="2400" dirty="0">
                <a:solidFill>
                  <a:srgbClr val="6B6BCF"/>
                </a:solidFill>
              </a:rPr>
              <a:t>in Jesus </a:t>
            </a:r>
            <a:r>
              <a:rPr lang="de-CH" sz="2400" dirty="0" smtClean="0">
                <a:solidFill>
                  <a:srgbClr val="6B6BCF"/>
                </a:solidFill>
              </a:rPr>
              <a:t>Christus</a:t>
            </a:r>
            <a:r>
              <a:rPr lang="de-CH" sz="2400" dirty="0">
                <a:solidFill>
                  <a:srgbClr val="6B6BCF"/>
                </a:solidFill>
              </a:rPr>
              <a:t> </a:t>
            </a:r>
            <a:r>
              <a:rPr lang="de-CH" sz="2400" dirty="0" smtClean="0"/>
              <a:t>(</a:t>
            </a:r>
            <a:r>
              <a:rPr lang="de-CH" sz="2400" dirty="0"/>
              <a:t>vgl. </a:t>
            </a:r>
            <a:r>
              <a:rPr lang="de-CH" sz="2400" dirty="0" err="1"/>
              <a:t>Jes</a:t>
            </a:r>
            <a:r>
              <a:rPr lang="de-CH" sz="2400" dirty="0"/>
              <a:t> 41,8f.; 43,10; 44,1f.; 49,6f</a:t>
            </a:r>
            <a:r>
              <a:rPr lang="de-CH" sz="2400" dirty="0" smtClean="0"/>
              <a:t>.: </a:t>
            </a:r>
            <a:r>
              <a:rPr lang="de-CH" sz="2400" dirty="0" smtClean="0">
                <a:solidFill>
                  <a:srgbClr val="6B6BCF"/>
                </a:solidFill>
              </a:rPr>
              <a:t>Knecht Jahwes und Israel</a:t>
            </a:r>
            <a:r>
              <a:rPr lang="de-CH" sz="2400" dirty="0" smtClean="0"/>
              <a:t>)</a:t>
            </a:r>
            <a:r>
              <a:rPr lang="de-CH" sz="2400" dirty="0" smtClean="0">
                <a:latin typeface="Arial Unicode MS" charset="0"/>
              </a:rPr>
              <a:t>.</a:t>
            </a:r>
            <a:endParaRPr lang="de-CH" sz="2400" dirty="0" smtClean="0"/>
          </a:p>
          <a:p>
            <a:pPr marL="887366" lvl="2" indent="-285750">
              <a:lnSpc>
                <a:spcPts val="3060"/>
              </a:lnSpc>
              <a:spcAft>
                <a:spcPts val="600"/>
              </a:spcAft>
            </a:pPr>
            <a:r>
              <a:rPr lang="de-CH" sz="2400" dirty="0" smtClean="0"/>
              <a:t>Wer </a:t>
            </a:r>
            <a:r>
              <a:rPr lang="de-CH" sz="2400" dirty="0"/>
              <a:t>die </a:t>
            </a:r>
            <a:r>
              <a:rPr lang="de-CH" sz="2400" dirty="0">
                <a:solidFill>
                  <a:srgbClr val="6B6BCF"/>
                </a:solidFill>
              </a:rPr>
              <a:t>einladende Botschaft annimmt</a:t>
            </a:r>
            <a:r>
              <a:rPr lang="de-CH" sz="2400" dirty="0"/>
              <a:t>, gehört zu den </a:t>
            </a:r>
            <a:r>
              <a:rPr lang="de-CH" sz="2400" dirty="0">
                <a:solidFill>
                  <a:srgbClr val="6B6BCF"/>
                </a:solidFill>
              </a:rPr>
              <a:t>Auserwählten</a:t>
            </a:r>
            <a:r>
              <a:rPr lang="de-CH" sz="2400" dirty="0">
                <a:solidFill>
                  <a:srgbClr val="333399"/>
                </a:solidFill>
              </a:rPr>
              <a:t> </a:t>
            </a:r>
            <a:r>
              <a:rPr lang="de-CH" sz="2400" dirty="0" smtClean="0"/>
              <a:t>(</a:t>
            </a:r>
            <a:r>
              <a:rPr lang="de-CH" sz="2400" dirty="0"/>
              <a:t>vgl. auch </a:t>
            </a:r>
            <a:r>
              <a:rPr lang="de-CH" sz="2400" dirty="0">
                <a:solidFill>
                  <a:srgbClr val="6B6BCF"/>
                </a:solidFill>
              </a:rPr>
              <a:t>Röm 8,29-30</a:t>
            </a:r>
            <a:r>
              <a:rPr lang="de-CH" sz="2400" dirty="0"/>
              <a:t>)</a:t>
            </a:r>
            <a:r>
              <a:rPr lang="de-CH" sz="2400" dirty="0" smtClean="0"/>
              <a:t>.</a:t>
            </a:r>
            <a:endParaRPr lang="de-CH" sz="2400" dirty="0"/>
          </a:p>
          <a:p>
            <a:pPr marL="609600" indent="-609600">
              <a:lnSpc>
                <a:spcPts val="3060"/>
              </a:lnSpc>
              <a:spcAft>
                <a:spcPts val="600"/>
              </a:spcAft>
              <a:buFont typeface="Arial"/>
              <a:buChar char="•"/>
            </a:pPr>
            <a:r>
              <a:rPr lang="de-CH" sz="2400" dirty="0"/>
              <a:t>„</a:t>
            </a:r>
            <a:r>
              <a:rPr lang="de-CH" sz="2400" dirty="0">
                <a:solidFill>
                  <a:srgbClr val="6B6BCF"/>
                </a:solidFill>
              </a:rPr>
              <a:t>Vorherwissen/</a:t>
            </a:r>
            <a:r>
              <a:rPr lang="de-CH" sz="2400" dirty="0" smtClean="0">
                <a:solidFill>
                  <a:srgbClr val="6B6BCF"/>
                </a:solidFill>
              </a:rPr>
              <a:t>Vorhererkennen</a:t>
            </a:r>
            <a:r>
              <a:rPr lang="de-DE" sz="2400" dirty="0" smtClean="0"/>
              <a:t>“</a:t>
            </a:r>
            <a:r>
              <a:rPr lang="de-CH" sz="2400" dirty="0" smtClean="0"/>
              <a:t> </a:t>
            </a:r>
            <a:r>
              <a:rPr lang="de-CH" sz="2400" dirty="0"/>
              <a:t>Gottes (vgl. </a:t>
            </a:r>
            <a:r>
              <a:rPr lang="de-CH" sz="2400" dirty="0" err="1" smtClean="0"/>
              <a:t>Apg</a:t>
            </a:r>
            <a:r>
              <a:rPr lang="de-CH" sz="2400" dirty="0" smtClean="0"/>
              <a:t> 2,23; </a:t>
            </a:r>
            <a:r>
              <a:rPr lang="de-CH" sz="2400" dirty="0" err="1" smtClean="0"/>
              <a:t>Röm</a:t>
            </a:r>
            <a:r>
              <a:rPr lang="de-CH" sz="2400" dirty="0" smtClean="0"/>
              <a:t> </a:t>
            </a:r>
            <a:r>
              <a:rPr lang="de-CH" sz="2400" dirty="0"/>
              <a:t>8,29; 1. Petr 1,2.20; 2</a:t>
            </a:r>
            <a:r>
              <a:rPr lang="de-CH" sz="2400" dirty="0" smtClean="0"/>
              <a:t>. Petr 3,17</a:t>
            </a:r>
            <a:r>
              <a:rPr lang="de-CH" sz="2400" dirty="0"/>
              <a:t>), dem die </a:t>
            </a:r>
            <a:r>
              <a:rPr lang="de-CH" sz="2400" dirty="0" err="1" smtClean="0">
                <a:solidFill>
                  <a:srgbClr val="6B6BCF"/>
                </a:solidFill>
              </a:rPr>
              <a:t>Ausson-derung</a:t>
            </a:r>
            <a:r>
              <a:rPr lang="de-CH" sz="2400" dirty="0" smtClean="0">
                <a:solidFill>
                  <a:srgbClr val="333399"/>
                </a:solidFill>
              </a:rPr>
              <a:t> </a:t>
            </a:r>
            <a:r>
              <a:rPr lang="de-CH" sz="2400" dirty="0">
                <a:solidFill>
                  <a:srgbClr val="6B6BCF"/>
                </a:solidFill>
              </a:rPr>
              <a:t>durch die Wiedergeburt und die Heiligung </a:t>
            </a:r>
            <a:r>
              <a:rPr lang="de-CH" sz="2400" dirty="0"/>
              <a:t>folgt (vgl. Röm 8,29-30)</a:t>
            </a:r>
            <a:r>
              <a:rPr lang="de-CH" sz="2400" dirty="0" smtClean="0"/>
              <a:t>.</a:t>
            </a:r>
            <a:r>
              <a:rPr lang="de-CH" sz="2400" dirty="0">
                <a:latin typeface="Arial Unicode MS" charset="0"/>
              </a:rPr>
              <a:t/>
            </a:r>
            <a:br>
              <a:rPr lang="de-CH" sz="2400" dirty="0">
                <a:latin typeface="Arial Unicode MS" charset="0"/>
              </a:rPr>
            </a:br>
            <a:endParaRPr lang="de-CH" sz="24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30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159824" cy="548679"/>
          </a:xfrm>
        </p:spPr>
        <p:txBody>
          <a:bodyPr/>
          <a:lstStyle/>
          <a:p>
            <a:pPr algn="l"/>
            <a:r>
              <a:rPr lang="de-CH" sz="3200" dirty="0">
                <a:solidFill>
                  <a:schemeClr val="bg1"/>
                </a:solidFill>
              </a:rPr>
              <a:t>Einleitung</a:t>
            </a:r>
            <a:endParaRPr lang="de-CH" sz="3200" dirty="0">
              <a:solidFill>
                <a:schemeClr val="bg1"/>
              </a:solidFill>
              <a:latin typeface="Arial Unicode MS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40080" cy="4968552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Vorherbestimmung</a:t>
            </a:r>
            <a:r>
              <a:rPr lang="de-CH" dirty="0" smtClean="0"/>
              <a:t>?</a:t>
            </a:r>
            <a:endParaRPr lang="de-CH" dirty="0"/>
          </a:p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Erwählung durch Gott</a:t>
            </a:r>
            <a:r>
              <a:rPr lang="de-CH" dirty="0" smtClean="0"/>
              <a:t>.</a:t>
            </a:r>
            <a:endParaRPr lang="de-CH" dirty="0"/>
          </a:p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Augustinus</a:t>
            </a:r>
            <a:r>
              <a:rPr lang="ja-JP" altLang="de-CH" dirty="0"/>
              <a:t>’</a:t>
            </a:r>
            <a:r>
              <a:rPr lang="de-CH" dirty="0"/>
              <a:t> </a:t>
            </a:r>
            <a:r>
              <a:rPr lang="de-CH" dirty="0" smtClean="0"/>
              <a:t>Erwählungslehre </a:t>
            </a:r>
            <a:r>
              <a:rPr lang="de-CH" dirty="0"/>
              <a:t>(einfache </a:t>
            </a:r>
            <a:r>
              <a:rPr lang="de-CH" dirty="0" smtClean="0"/>
              <a:t>Prädestination).</a:t>
            </a:r>
            <a:endParaRPr lang="de-CH" dirty="0"/>
          </a:p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Calvin und </a:t>
            </a:r>
            <a:r>
              <a:rPr lang="de-CH" dirty="0" err="1"/>
              <a:t>Beza</a:t>
            </a:r>
            <a:r>
              <a:rPr lang="de-CH" dirty="0"/>
              <a:t> (doppelte Prädestination)</a:t>
            </a:r>
            <a:r>
              <a:rPr lang="de-CH" dirty="0" smtClean="0"/>
              <a:t>.</a:t>
            </a:r>
            <a:endParaRPr lang="de-CH" dirty="0"/>
          </a:p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Karl Barths </a:t>
            </a:r>
            <a:r>
              <a:rPr lang="de-CH" dirty="0" smtClean="0"/>
              <a:t>Position (Allversöhnung).</a:t>
            </a:r>
            <a:endParaRPr lang="de-CH" dirty="0"/>
          </a:p>
          <a:p>
            <a:pPr marL="609600" indent="-609600">
              <a:lnSpc>
                <a:spcPts val="3700"/>
              </a:lnSpc>
              <a:spcBef>
                <a:spcPts val="672"/>
              </a:spcBef>
              <a:spcAft>
                <a:spcPts val="1200"/>
              </a:spcAft>
              <a:buFont typeface="Arial"/>
              <a:buChar char="•"/>
            </a:pPr>
            <a:r>
              <a:rPr lang="de-CH" dirty="0"/>
              <a:t>Was sagt die Bibel?</a:t>
            </a:r>
          </a:p>
          <a:p>
            <a:pPr marL="609600" indent="-609600">
              <a:lnSpc>
                <a:spcPct val="90000"/>
              </a:lnSpc>
            </a:pPr>
            <a:endParaRPr lang="de-CH" sz="30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smtClean="0"/>
              <a:t>3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561014" cy="287759"/>
          </a:xfrm>
        </p:spPr>
        <p:txBody>
          <a:bodyPr/>
          <a:lstStyle/>
          <a:p>
            <a:endParaRPr lang="de-DE" sz="3200" dirty="0">
              <a:latin typeface="Arial Unicode MS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564314" cy="6335937"/>
          </a:xfrm>
        </p:spPr>
        <p:txBody>
          <a:bodyPr/>
          <a:lstStyle/>
          <a:p>
            <a:pPr marL="0" indent="0" algn="ctr">
              <a:buNone/>
            </a:pPr>
            <a:endParaRPr lang="de-CH" sz="6000" dirty="0" smtClean="0"/>
          </a:p>
          <a:p>
            <a:pPr marL="0" indent="0" algn="ctr">
              <a:buNone/>
            </a:pPr>
            <a:r>
              <a:rPr lang="de-CH" sz="6000" dirty="0" smtClean="0"/>
              <a:t>4</a:t>
            </a:r>
            <a:r>
              <a:rPr lang="de-CH" sz="6000" dirty="0"/>
              <a:t>. Warum gehen Menschen verloren?</a:t>
            </a:r>
            <a:endParaRPr lang="de-CH" sz="66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31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8087816" cy="692696"/>
          </a:xfrm>
        </p:spPr>
        <p:txBody>
          <a:bodyPr/>
          <a:lstStyle/>
          <a:p>
            <a:pPr algn="l"/>
            <a:r>
              <a:rPr lang="de-CH" sz="3200" dirty="0"/>
              <a:t>Warum gehen Menschen </a:t>
            </a:r>
            <a:r>
              <a:rPr lang="de-CH" sz="3200" dirty="0" smtClean="0"/>
              <a:t>verloren?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19864" cy="5184576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ts val="446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err="1">
                <a:solidFill>
                  <a:srgbClr val="6B6BCF"/>
                </a:solidFill>
              </a:rPr>
              <a:t>Hosea</a:t>
            </a:r>
            <a:r>
              <a:rPr lang="de-CH" dirty="0">
                <a:solidFill>
                  <a:srgbClr val="6B6BCF"/>
                </a:solidFill>
              </a:rPr>
              <a:t> 5,3-4</a:t>
            </a:r>
            <a:r>
              <a:rPr lang="de-CH" dirty="0"/>
              <a:t>: „Ich selbst </a:t>
            </a:r>
            <a:r>
              <a:rPr lang="de-CH" dirty="0">
                <a:solidFill>
                  <a:srgbClr val="6B6BCF"/>
                </a:solidFill>
              </a:rPr>
              <a:t>habe Ephraim erkannt (= erwählt)</a:t>
            </a:r>
            <a:r>
              <a:rPr lang="de-CH" dirty="0"/>
              <a:t>, und Israel ist nicht vor mir verborgen. Denn nun hast du Hurerei getrieben, Ephraim; Israel hat sich unrein gemacht. </a:t>
            </a:r>
            <a:r>
              <a:rPr lang="de-CH" dirty="0">
                <a:solidFill>
                  <a:srgbClr val="6B6BCF"/>
                </a:solidFill>
              </a:rPr>
              <a:t>Ihre Taten gestatten ihnen nicht, zu ihrem Gott umzukehren</a:t>
            </a:r>
            <a:r>
              <a:rPr lang="de-CH" dirty="0"/>
              <a:t>. Denn der Geist der Hurerei ist in ihrem Innern, und </a:t>
            </a:r>
            <a:r>
              <a:rPr lang="de-CH" dirty="0" smtClean="0"/>
              <a:t>den HERRN (Jahwe) erkennen </a:t>
            </a:r>
            <a:r>
              <a:rPr lang="de-CH" dirty="0"/>
              <a:t>sie nicht </a:t>
            </a:r>
            <a:r>
              <a:rPr lang="de-CH" dirty="0" smtClean="0"/>
              <a:t>…</a:t>
            </a:r>
            <a:r>
              <a:rPr lang="de-DE" dirty="0" smtClean="0"/>
              <a:t>“</a:t>
            </a:r>
            <a:r>
              <a:rPr lang="de-CH" dirty="0"/>
              <a:t/>
            </a:r>
            <a:br>
              <a:rPr lang="de-CH" dirty="0"/>
            </a:b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3132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625"/>
            <a:ext cx="7867600" cy="504055"/>
          </a:xfrm>
        </p:spPr>
        <p:txBody>
          <a:bodyPr/>
          <a:lstStyle/>
          <a:p>
            <a:pPr algn="l"/>
            <a:r>
              <a:rPr lang="de-CH" sz="3000" dirty="0"/>
              <a:t>Warum gehen Menschen verloren</a:t>
            </a:r>
            <a:r>
              <a:rPr lang="de-CH" sz="3000" dirty="0" smtClean="0"/>
              <a:t>?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696"/>
            <a:ext cx="8748464" cy="5400600"/>
          </a:xfrm>
        </p:spPr>
        <p:txBody>
          <a:bodyPr/>
          <a:lstStyle/>
          <a:p>
            <a:pPr marL="609600" indent="-609600">
              <a:lnSpc>
                <a:spcPts val="4640"/>
              </a:lnSpc>
              <a:buFont typeface="Arial"/>
              <a:buChar char="•"/>
            </a:pPr>
            <a:r>
              <a:rPr lang="de-DE" sz="3200" dirty="0">
                <a:solidFill>
                  <a:srgbClr val="6B6BCF"/>
                </a:solidFill>
                <a:effectLst/>
              </a:rPr>
              <a:t>2. Kor 4,3-4</a:t>
            </a:r>
            <a:r>
              <a:rPr lang="de-DE" sz="3200" dirty="0">
                <a:solidFill>
                  <a:schemeClr val="tx2"/>
                </a:solidFill>
                <a:effectLst/>
              </a:rPr>
              <a:t>:</a:t>
            </a:r>
            <a:r>
              <a:rPr lang="de-DE" sz="3200" dirty="0">
                <a:effectLst/>
              </a:rPr>
              <a:t> „Wenn aber unser </a:t>
            </a:r>
            <a:r>
              <a:rPr lang="de-DE" sz="3200" dirty="0" smtClean="0">
                <a:effectLst/>
              </a:rPr>
              <a:t>Evangelium </a:t>
            </a:r>
            <a:r>
              <a:rPr lang="de-DE" sz="3200" dirty="0">
                <a:effectLst/>
              </a:rPr>
              <a:t>doch verdeckt ist, so ist es [nur] bei denen verdeckt, die verloren gehen, den </a:t>
            </a:r>
            <a:r>
              <a:rPr lang="de-DE" sz="3200" dirty="0" err="1" smtClean="0">
                <a:effectLst/>
              </a:rPr>
              <a:t>Ungläu</a:t>
            </a:r>
            <a:r>
              <a:rPr lang="de-DE" sz="3200" dirty="0" smtClean="0">
                <a:effectLst/>
              </a:rPr>
              <a:t>-bigen</a:t>
            </a:r>
            <a:r>
              <a:rPr lang="de-DE" sz="3200" dirty="0">
                <a:effectLst/>
              </a:rPr>
              <a:t>, </a:t>
            </a:r>
            <a:r>
              <a:rPr lang="de-DE" sz="3200" dirty="0">
                <a:solidFill>
                  <a:srgbClr val="6B6BCF"/>
                </a:solidFill>
                <a:effectLst/>
              </a:rPr>
              <a:t>bei denen der Gott dieser Welt den Sinn verblendet hat</a:t>
            </a:r>
            <a:r>
              <a:rPr lang="de-DE" sz="3200" dirty="0">
                <a:effectLst/>
              </a:rPr>
              <a:t>, damit sie den </a:t>
            </a:r>
            <a:r>
              <a:rPr lang="de-DE" sz="3200" dirty="0" smtClean="0">
                <a:effectLst/>
              </a:rPr>
              <a:t>Licht-glanz </a:t>
            </a:r>
            <a:r>
              <a:rPr lang="de-DE" sz="3200" dirty="0">
                <a:effectLst/>
              </a:rPr>
              <a:t>des Evangeliums von der Herrlichkeit des Christus, der Gottes Ebenbild ist, nicht </a:t>
            </a:r>
            <a:r>
              <a:rPr lang="de-DE" sz="3200" dirty="0" smtClean="0">
                <a:effectLst/>
              </a:rPr>
              <a:t>sehen“ (vgl. </a:t>
            </a:r>
            <a:r>
              <a:rPr lang="de-DE" sz="3200" dirty="0" err="1" smtClean="0">
                <a:solidFill>
                  <a:srgbClr val="6B6BCF"/>
                </a:solidFill>
                <a:effectLst/>
              </a:rPr>
              <a:t>Mt</a:t>
            </a:r>
            <a:r>
              <a:rPr lang="de-DE" sz="3200" dirty="0" smtClean="0">
                <a:solidFill>
                  <a:srgbClr val="6B6BCF"/>
                </a:solidFill>
                <a:effectLst/>
              </a:rPr>
              <a:t> 13,24-30</a:t>
            </a:r>
            <a:r>
              <a:rPr lang="de-DE" sz="3200" dirty="0" smtClean="0">
                <a:effectLst/>
              </a:rPr>
              <a:t>).</a:t>
            </a:r>
            <a:r>
              <a:rPr lang="de-CH" sz="3200" dirty="0">
                <a:latin typeface="Arial Unicode MS" charset="0"/>
              </a:rPr>
              <a:t/>
            </a:r>
            <a:br>
              <a:rPr lang="de-CH" sz="3200" dirty="0">
                <a:latin typeface="Arial Unicode MS" charset="0"/>
              </a:rPr>
            </a:br>
            <a:endParaRPr lang="de-CH" sz="3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33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939608" cy="908720"/>
          </a:xfrm>
        </p:spPr>
        <p:txBody>
          <a:bodyPr/>
          <a:lstStyle/>
          <a:p>
            <a:pPr algn="l"/>
            <a:r>
              <a:rPr lang="de-CH" sz="3200" dirty="0"/>
              <a:t>Warum gehen Menschen verloren</a:t>
            </a:r>
            <a:r>
              <a:rPr lang="de-CH" sz="3200" dirty="0" smtClean="0"/>
              <a:t>?</a:t>
            </a:r>
            <a:endParaRPr lang="de-DE" sz="3200" dirty="0">
              <a:latin typeface="Arial Unicode MS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447856" cy="5184576"/>
          </a:xfrm>
        </p:spPr>
        <p:txBody>
          <a:bodyPr/>
          <a:lstStyle/>
          <a:p>
            <a:pPr marL="457200" indent="-457200">
              <a:lnSpc>
                <a:spcPts val="4640"/>
              </a:lnSpc>
              <a:spcAft>
                <a:spcPts val="1800"/>
              </a:spcAft>
              <a:buFont typeface="Arial"/>
              <a:buChar char="•"/>
            </a:pP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Mt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13,25</a:t>
            </a:r>
            <a:r>
              <a:rPr lang="de-DE" dirty="0">
                <a:effectLst/>
              </a:rPr>
              <a:t>: „Während aber die Menschen schliefen, </a:t>
            </a:r>
            <a:r>
              <a:rPr lang="de-DE" dirty="0">
                <a:solidFill>
                  <a:srgbClr val="6B6BCF"/>
                </a:solidFill>
                <a:effectLst/>
              </a:rPr>
              <a:t>kam sein Feind und säte Unkraut</a:t>
            </a:r>
            <a:r>
              <a:rPr lang="de-DE" dirty="0">
                <a:solidFill>
                  <a:srgbClr val="4F81BD"/>
                </a:solidFill>
                <a:effectLst/>
              </a:rPr>
              <a:t> </a:t>
            </a:r>
            <a:r>
              <a:rPr lang="de-DE" dirty="0">
                <a:effectLst/>
              </a:rPr>
              <a:t>mitten unter den Weizen und ging weg.“</a:t>
            </a:r>
          </a:p>
          <a:p>
            <a:pPr marL="457200" indent="-457200">
              <a:lnSpc>
                <a:spcPts val="4640"/>
              </a:lnSpc>
              <a:spcAft>
                <a:spcPts val="1800"/>
              </a:spcAft>
              <a:buFont typeface="Arial"/>
              <a:buChar char="•"/>
            </a:pPr>
            <a:endParaRPr lang="de-DE" dirty="0">
              <a:effectLst/>
            </a:endParaRPr>
          </a:p>
          <a:p>
            <a:pPr marL="457200" indent="-457200">
              <a:lnSpc>
                <a:spcPts val="4640"/>
              </a:lnSpc>
              <a:spcAft>
                <a:spcPts val="1800"/>
              </a:spcAft>
              <a:buFont typeface="Arial"/>
              <a:buChar char="•"/>
            </a:pPr>
            <a:r>
              <a:rPr lang="de-DE" dirty="0">
                <a:solidFill>
                  <a:srgbClr val="6B6BCF"/>
                </a:solidFill>
                <a:effectLst/>
              </a:rPr>
              <a:t>Röm 1,18ff.</a:t>
            </a:r>
            <a:r>
              <a:rPr lang="de-DE" dirty="0">
                <a:effectLst/>
              </a:rPr>
              <a:t>: Weil der Mensch </a:t>
            </a:r>
            <a:r>
              <a:rPr lang="de-DE" dirty="0">
                <a:solidFill>
                  <a:srgbClr val="6B6BCF"/>
                </a:solidFill>
                <a:effectLst/>
              </a:rPr>
              <a:t>Gott verworfen</a:t>
            </a:r>
            <a:r>
              <a:rPr lang="de-DE" dirty="0">
                <a:solidFill>
                  <a:srgbClr val="4F81BD"/>
                </a:solidFill>
                <a:effectLst/>
              </a:rPr>
              <a:t> </a:t>
            </a:r>
            <a:r>
              <a:rPr lang="de-DE" dirty="0">
                <a:effectLst/>
              </a:rPr>
              <a:t>hat, hat Gott ihn verworfen.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8869089" y="6327800"/>
            <a:ext cx="311423" cy="291331"/>
          </a:xfrm>
        </p:spPr>
        <p:txBody>
          <a:bodyPr/>
          <a:lstStyle/>
          <a:p>
            <a:pPr algn="ctr"/>
            <a:r>
              <a:rPr lang="de-CH" dirty="0" smtClean="0"/>
              <a:t>34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943800" cy="980728"/>
          </a:xfrm>
        </p:spPr>
        <p:txBody>
          <a:bodyPr/>
          <a:lstStyle/>
          <a:p>
            <a:pPr algn="l"/>
            <a:r>
              <a:rPr lang="de-CH" sz="3200" dirty="0"/>
              <a:t>Warum gehen Menschen verloren</a:t>
            </a:r>
            <a:r>
              <a:rPr lang="de-CH" sz="3200" dirty="0" smtClean="0"/>
              <a:t>?</a:t>
            </a:r>
            <a:endParaRPr lang="de-DE" sz="3200" dirty="0">
              <a:latin typeface="Arial Unicode MS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447856" cy="5112568"/>
          </a:xfrm>
        </p:spPr>
        <p:txBody>
          <a:bodyPr/>
          <a:lstStyle/>
          <a:p>
            <a:pPr marL="457200" indent="-457200">
              <a:lnSpc>
                <a:spcPts val="4540"/>
              </a:lnSpc>
              <a:buFont typeface="Arial"/>
              <a:buChar char="•"/>
            </a:pPr>
            <a:r>
              <a:rPr lang="de-DE" dirty="0">
                <a:solidFill>
                  <a:srgbClr val="6B6BCF"/>
                </a:solidFill>
                <a:effectLst/>
              </a:rPr>
              <a:t>2. Kor 5,19-20</a:t>
            </a:r>
            <a:r>
              <a:rPr lang="de-DE" dirty="0">
                <a:effectLst/>
              </a:rPr>
              <a:t>: Gott war „in Christus und </a:t>
            </a:r>
            <a:r>
              <a:rPr lang="de-DE" dirty="0">
                <a:solidFill>
                  <a:srgbClr val="6B6BCF"/>
                </a:solidFill>
                <a:effectLst/>
              </a:rPr>
              <a:t>versöhnte die Welt mit sich selbst</a:t>
            </a:r>
            <a:r>
              <a:rPr lang="de-DE" dirty="0">
                <a:effectLst/>
              </a:rPr>
              <a:t>, </a:t>
            </a:r>
            <a:r>
              <a:rPr lang="de-DE" dirty="0" err="1" smtClean="0">
                <a:effectLst/>
              </a:rPr>
              <a:t>rech-nete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ihnen ihre Übertretungen nicht an und hat unter uns das Wort von der </a:t>
            </a:r>
            <a:r>
              <a:rPr lang="de-DE" dirty="0" err="1" smtClean="0">
                <a:effectLst/>
              </a:rPr>
              <a:t>Ver-söhnung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gelegt. </a:t>
            </a:r>
            <a:r>
              <a:rPr lang="de-DE" dirty="0">
                <a:solidFill>
                  <a:srgbClr val="6B6BCF"/>
                </a:solidFill>
                <a:effectLst/>
              </a:rPr>
              <a:t>So sind wir nun </a:t>
            </a:r>
            <a:r>
              <a:rPr lang="de-DE" dirty="0" err="1" smtClean="0">
                <a:solidFill>
                  <a:srgbClr val="6B6BCF"/>
                </a:solidFill>
                <a:effectLst/>
              </a:rPr>
              <a:t>Gesand-te</a:t>
            </a:r>
            <a:r>
              <a:rPr lang="de-DE" dirty="0" smtClean="0">
                <a:solidFill>
                  <a:srgbClr val="6B6BCF"/>
                </a:solidFill>
                <a:effectLst/>
              </a:rPr>
              <a:t> </a:t>
            </a:r>
            <a:r>
              <a:rPr lang="de-DE" dirty="0">
                <a:solidFill>
                  <a:srgbClr val="6B6BCF"/>
                </a:solidFill>
                <a:effectLst/>
              </a:rPr>
              <a:t>an Christi Statt</a:t>
            </a:r>
            <a:r>
              <a:rPr lang="de-DE" dirty="0">
                <a:effectLst/>
              </a:rPr>
              <a:t>, indem Gott gleichsam durch uns ermahnt; wir bitten für </a:t>
            </a:r>
            <a:r>
              <a:rPr lang="de-DE" dirty="0" smtClean="0">
                <a:effectLst/>
              </a:rPr>
              <a:t>Chris-</a:t>
            </a:r>
            <a:r>
              <a:rPr lang="de-DE" dirty="0" err="1" smtClean="0">
                <a:effectLst/>
              </a:rPr>
              <a:t>tus</a:t>
            </a:r>
            <a:r>
              <a:rPr lang="de-DE" dirty="0">
                <a:effectLst/>
              </a:rPr>
              <a:t>: </a:t>
            </a:r>
            <a:r>
              <a:rPr lang="de-DE" dirty="0">
                <a:solidFill>
                  <a:srgbClr val="333399"/>
                </a:solidFill>
                <a:effectLst/>
              </a:rPr>
              <a:t>‚</a:t>
            </a:r>
            <a:r>
              <a:rPr lang="de-DE" dirty="0">
                <a:solidFill>
                  <a:srgbClr val="6B6BCF"/>
                </a:solidFill>
                <a:effectLst/>
              </a:rPr>
              <a:t>Lasst euch mit Gott versöhnen!</a:t>
            </a:r>
            <a:r>
              <a:rPr lang="de-DE" dirty="0">
                <a:solidFill>
                  <a:srgbClr val="333399"/>
                </a:solidFill>
                <a:effectLst/>
              </a:rPr>
              <a:t>’</a:t>
            </a:r>
            <a:r>
              <a:rPr lang="de-DE" dirty="0">
                <a:effectLst/>
              </a:rPr>
              <a:t>“</a:t>
            </a:r>
            <a:endParaRPr lang="de-DE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35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871792" cy="476672"/>
          </a:xfrm>
        </p:spPr>
        <p:txBody>
          <a:bodyPr/>
          <a:lstStyle/>
          <a:p>
            <a:pPr algn="l"/>
            <a:endParaRPr lang="de-DE" sz="3200" dirty="0">
              <a:latin typeface="Arial Unicode MS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663880" cy="4824536"/>
          </a:xfrm>
        </p:spPr>
        <p:txBody>
          <a:bodyPr/>
          <a:lstStyle/>
          <a:p>
            <a:pPr marL="457200" indent="-457200">
              <a:lnSpc>
                <a:spcPts val="4340"/>
              </a:lnSpc>
              <a:buFont typeface="Arial"/>
              <a:buChar char="•"/>
            </a:pPr>
            <a:endParaRPr lang="de-DE" dirty="0" smtClean="0">
              <a:solidFill>
                <a:srgbClr val="000000"/>
              </a:solidFill>
              <a:effectLst/>
            </a:endParaRPr>
          </a:p>
          <a:p>
            <a:pPr marL="457200" indent="-457200">
              <a:lnSpc>
                <a:spcPts val="4340"/>
              </a:lnSpc>
              <a:buFont typeface="Arial"/>
              <a:buChar char="•"/>
            </a:pPr>
            <a:endParaRPr lang="de-DE" dirty="0">
              <a:solidFill>
                <a:srgbClr val="000000"/>
              </a:solidFill>
            </a:endParaRPr>
          </a:p>
          <a:p>
            <a:pPr marL="457200" indent="-457200">
              <a:lnSpc>
                <a:spcPts val="4340"/>
              </a:lnSpc>
              <a:buFont typeface="Arial"/>
              <a:buChar char="•"/>
            </a:pPr>
            <a:endParaRPr lang="de-DE" dirty="0" smtClean="0">
              <a:solidFill>
                <a:srgbClr val="000000"/>
              </a:solidFill>
              <a:effectLst/>
            </a:endParaRPr>
          </a:p>
          <a:p>
            <a:pPr marL="0" indent="0" algn="ctr">
              <a:lnSpc>
                <a:spcPts val="4340"/>
              </a:lnSpc>
            </a:pPr>
            <a:r>
              <a:rPr lang="de-DE" sz="5400" dirty="0"/>
              <a:t>Schluss</a:t>
            </a:r>
            <a:endParaRPr lang="de-DE" sz="5400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35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6306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092008" cy="836712"/>
          </a:xfrm>
        </p:spPr>
        <p:txBody>
          <a:bodyPr/>
          <a:lstStyle/>
          <a:p>
            <a:pPr algn="l"/>
            <a:r>
              <a:rPr lang="de-CH" sz="3200" dirty="0" smtClean="0">
                <a:solidFill>
                  <a:schemeClr val="bg1"/>
                </a:solidFill>
              </a:rPr>
              <a:t>Schluss</a:t>
            </a:r>
            <a:endParaRPr lang="de-DE" sz="3200" dirty="0">
              <a:solidFill>
                <a:schemeClr val="bg1"/>
              </a:solidFill>
              <a:latin typeface="Arial Unicode MS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568952" cy="5112568"/>
          </a:xfrm>
        </p:spPr>
        <p:txBody>
          <a:bodyPr/>
          <a:lstStyle/>
          <a:p>
            <a:pPr marL="571500" indent="-571500">
              <a:lnSpc>
                <a:spcPts val="3800"/>
              </a:lnSpc>
              <a:spcAft>
                <a:spcPts val="1800"/>
              </a:spcAft>
              <a:buFont typeface="Arial"/>
              <a:buChar char="•"/>
            </a:pPr>
            <a:r>
              <a:rPr lang="de-DE" sz="2500" dirty="0" smtClean="0">
                <a:solidFill>
                  <a:srgbClr val="6B6BCF"/>
                </a:solidFill>
                <a:effectLst/>
              </a:rPr>
              <a:t>1. Tim 2,4</a:t>
            </a:r>
            <a:r>
              <a:rPr lang="de-DE" sz="2500" dirty="0" smtClean="0">
                <a:effectLst/>
              </a:rPr>
              <a:t>: „… welcher will, dass alle Menschen gerettet werden und zur Erkenntnis der Wahrheit kommen.“</a:t>
            </a:r>
          </a:p>
          <a:p>
            <a:pPr marL="571500" indent="-571500">
              <a:lnSpc>
                <a:spcPts val="3800"/>
              </a:lnSpc>
              <a:spcAft>
                <a:spcPts val="1800"/>
              </a:spcAft>
              <a:buFont typeface="Arial"/>
              <a:buChar char="•"/>
            </a:pPr>
            <a:r>
              <a:rPr lang="de-DE" sz="2500" dirty="0" smtClean="0">
                <a:solidFill>
                  <a:srgbClr val="6B6BCF"/>
                </a:solidFill>
              </a:rPr>
              <a:t>Nicht „unfreier Wille“ </a:t>
            </a:r>
            <a:r>
              <a:rPr lang="de-DE" sz="2500" dirty="0" smtClean="0"/>
              <a:t>(vgl. Luther), sondern „</a:t>
            </a:r>
            <a:r>
              <a:rPr lang="de-DE" sz="2500" dirty="0" smtClean="0">
                <a:solidFill>
                  <a:srgbClr val="6B6BCF"/>
                </a:solidFill>
              </a:rPr>
              <a:t>Unfähigkeit zum Tun</a:t>
            </a:r>
            <a:r>
              <a:rPr lang="de-DE" sz="2500" dirty="0" smtClean="0"/>
              <a:t>“ des gefallenen Menschen (vgl. </a:t>
            </a:r>
            <a:r>
              <a:rPr lang="de-DE" sz="2500" dirty="0" err="1" smtClean="0">
                <a:solidFill>
                  <a:srgbClr val="6B6BCF"/>
                </a:solidFill>
              </a:rPr>
              <a:t>Röm</a:t>
            </a:r>
            <a:r>
              <a:rPr lang="de-DE" sz="2500" dirty="0" smtClean="0">
                <a:solidFill>
                  <a:srgbClr val="6B6BCF"/>
                </a:solidFill>
              </a:rPr>
              <a:t> 7,14ff.</a:t>
            </a:r>
            <a:r>
              <a:rPr lang="de-DE" sz="2500" dirty="0" smtClean="0"/>
              <a:t>).</a:t>
            </a:r>
            <a:endParaRPr lang="de-DE" sz="2500" dirty="0" smtClean="0">
              <a:effectLst/>
            </a:endParaRPr>
          </a:p>
          <a:p>
            <a:pPr marL="571500" indent="-571500">
              <a:lnSpc>
                <a:spcPts val="3800"/>
              </a:lnSpc>
              <a:spcAft>
                <a:spcPts val="1800"/>
              </a:spcAft>
              <a:buFont typeface="Arial"/>
              <a:buChar char="•"/>
            </a:pPr>
            <a:r>
              <a:rPr lang="de-DE" sz="2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Hebr</a:t>
            </a:r>
            <a:r>
              <a:rPr lang="de-DE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de-DE" sz="25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4,7</a:t>
            </a:r>
            <a:r>
              <a:rPr lang="de-DE" sz="2500" dirty="0">
                <a:effectLst/>
              </a:rPr>
              <a:t>: „Heute, wenn ihr seine Stimme hört, verhärtet eure Herzen nicht.“</a:t>
            </a:r>
          </a:p>
          <a:p>
            <a:pPr marL="571500" indent="-571500">
              <a:lnSpc>
                <a:spcPts val="3800"/>
              </a:lnSpc>
              <a:spcAft>
                <a:spcPts val="1800"/>
              </a:spcAft>
              <a:buFont typeface="Arial"/>
              <a:buChar char="•"/>
            </a:pPr>
            <a:r>
              <a:rPr lang="de-DE" sz="2500" dirty="0" smtClean="0">
                <a:solidFill>
                  <a:srgbClr val="6B6BCF"/>
                </a:solidFill>
                <a:effectLst/>
              </a:rPr>
              <a:t>Folgen wir </a:t>
            </a:r>
            <a:r>
              <a:rPr lang="de-DE" sz="2500" dirty="0">
                <a:solidFill>
                  <a:srgbClr val="6B6BCF"/>
                </a:solidFill>
                <a:effectLst/>
              </a:rPr>
              <a:t>der </a:t>
            </a:r>
            <a:r>
              <a:rPr lang="de-DE" sz="2500" dirty="0" smtClean="0">
                <a:solidFill>
                  <a:srgbClr val="6B6BCF"/>
                </a:solidFill>
                <a:effectLst/>
              </a:rPr>
              <a:t>Einladung </a:t>
            </a:r>
            <a:r>
              <a:rPr lang="de-DE" sz="2500" dirty="0" smtClean="0">
                <a:effectLst/>
              </a:rPr>
              <a:t>oder entscheiden wir uns gegen sie? </a:t>
            </a:r>
            <a:endParaRPr lang="de-DE" sz="2500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36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136904" cy="548680"/>
          </a:xfrm>
        </p:spPr>
        <p:txBody>
          <a:bodyPr/>
          <a:lstStyle/>
          <a:p>
            <a:endParaRPr lang="de-DE" sz="3200" dirty="0">
              <a:latin typeface="Arial Unicode MS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812088" cy="5256584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de-CH" sz="3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CH" sz="3000" dirty="0"/>
          </a:p>
          <a:p>
            <a:pPr marL="0" indent="0" algn="ctr">
              <a:lnSpc>
                <a:spcPct val="90000"/>
              </a:lnSpc>
              <a:buNone/>
            </a:pPr>
            <a:endParaRPr lang="de-CH" sz="50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de-CH" sz="5000" dirty="0" smtClean="0"/>
              <a:t>1</a:t>
            </a:r>
            <a:r>
              <a:rPr lang="de-CH" sz="5000" dirty="0"/>
              <a:t>. Begriffserklärungen</a:t>
            </a:r>
            <a:endParaRPr lang="de-CH" sz="56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CH" sz="56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4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-13206"/>
            <a:ext cx="6552728" cy="705902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820472" cy="54006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i="1" dirty="0" err="1">
                <a:solidFill>
                  <a:srgbClr val="6B6BCF"/>
                </a:solidFill>
              </a:rPr>
              <a:t>bachar</a:t>
            </a:r>
            <a:r>
              <a:rPr lang="de-CH" sz="2800" dirty="0">
                <a:solidFill>
                  <a:srgbClr val="6B6BCF"/>
                </a:solidFill>
              </a:rPr>
              <a:t> </a:t>
            </a:r>
            <a:r>
              <a:rPr lang="de-CH" sz="2800" dirty="0" smtClean="0">
                <a:solidFill>
                  <a:srgbClr val="6B6BCF"/>
                </a:solidFill>
              </a:rPr>
              <a:t>= „erwählen</a:t>
            </a:r>
            <a:r>
              <a:rPr lang="de-DE" sz="2800" dirty="0" smtClean="0">
                <a:solidFill>
                  <a:srgbClr val="6B6BCF"/>
                </a:solidFill>
              </a:rPr>
              <a:t>“</a:t>
            </a:r>
            <a:r>
              <a:rPr lang="de-CH" sz="2800" dirty="0" smtClean="0"/>
              <a:t>.</a:t>
            </a:r>
            <a:endParaRPr lang="de-CH" sz="2800" dirty="0"/>
          </a:p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/>
              <a:t>Das </a:t>
            </a:r>
            <a:r>
              <a:rPr lang="de-CH" sz="2800" dirty="0">
                <a:solidFill>
                  <a:srgbClr val="6B6BCF"/>
                </a:solidFill>
              </a:rPr>
              <a:t>Augenmerk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liegt </a:t>
            </a:r>
            <a:r>
              <a:rPr lang="de-CH" sz="2800" dirty="0" smtClean="0"/>
              <a:t>auf </a:t>
            </a:r>
            <a:r>
              <a:rPr lang="de-CH" sz="2800" dirty="0"/>
              <a:t>den </a:t>
            </a:r>
            <a:r>
              <a:rPr lang="de-CH" sz="2800" dirty="0">
                <a:solidFill>
                  <a:srgbClr val="6B6BCF"/>
                </a:solidFill>
              </a:rPr>
              <a:t>Handelnden</a:t>
            </a:r>
            <a:r>
              <a:rPr lang="de-CH" sz="2800" dirty="0"/>
              <a:t>.</a:t>
            </a:r>
          </a:p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</a:rPr>
              <a:t>Gott selbst ist der Handelnde</a:t>
            </a:r>
            <a:r>
              <a:rPr lang="de-CH" sz="2800" dirty="0">
                <a:solidFill>
                  <a:srgbClr val="4F81BD"/>
                </a:solidFill>
              </a:rPr>
              <a:t>.</a:t>
            </a:r>
          </a:p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/>
              <a:t>Israels </a:t>
            </a:r>
            <a:r>
              <a:rPr lang="de-CH" sz="2800" dirty="0">
                <a:solidFill>
                  <a:srgbClr val="6B6BCF"/>
                </a:solidFill>
              </a:rPr>
              <a:t>besonderer Auftrag </a:t>
            </a:r>
            <a:r>
              <a:rPr lang="de-CH" sz="2800" dirty="0"/>
              <a:t>(vgl. 5. Mose 4,37; 7,7f.; 14,2).</a:t>
            </a:r>
          </a:p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/>
              <a:t>Freie Tat der </a:t>
            </a:r>
            <a:r>
              <a:rPr lang="de-CH" sz="2800" dirty="0">
                <a:solidFill>
                  <a:srgbClr val="6B6BCF"/>
                </a:solidFill>
              </a:rPr>
              <a:t>Liebe Gottes </a:t>
            </a:r>
            <a:r>
              <a:rPr lang="de-CH" sz="2800" dirty="0"/>
              <a:t>(vgl. z</a:t>
            </a:r>
            <a:r>
              <a:rPr lang="de-CH" sz="2800" dirty="0" smtClean="0"/>
              <a:t>. B</a:t>
            </a:r>
            <a:r>
              <a:rPr lang="de-CH" sz="2800" dirty="0"/>
              <a:t>. 5. Mose 7,7f.; 8,17; 9,4-6).</a:t>
            </a:r>
          </a:p>
          <a:p>
            <a:pPr marL="609600" indent="-609600">
              <a:lnSpc>
                <a:spcPts val="336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</a:rPr>
              <a:t>Jerusalem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(vgl. 1. </a:t>
            </a:r>
            <a:r>
              <a:rPr lang="de-CH" sz="2800" dirty="0" err="1"/>
              <a:t>Kön</a:t>
            </a:r>
            <a:r>
              <a:rPr lang="de-CH" sz="2800" dirty="0"/>
              <a:t> 8,44; 11,13); </a:t>
            </a:r>
            <a:r>
              <a:rPr lang="de-CH" sz="2800" dirty="0">
                <a:solidFill>
                  <a:srgbClr val="6B6BCF"/>
                </a:solidFill>
              </a:rPr>
              <a:t>Zion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(Ps. 132,13); </a:t>
            </a:r>
            <a:r>
              <a:rPr lang="de-CH" sz="2800" dirty="0">
                <a:solidFill>
                  <a:srgbClr val="6B6BCF"/>
                </a:solidFill>
              </a:rPr>
              <a:t>Opferdienststätte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(5. Mose 12,5ff.); König </a:t>
            </a:r>
            <a:r>
              <a:rPr lang="de-CH" sz="2800" dirty="0">
                <a:solidFill>
                  <a:srgbClr val="6B6BCF"/>
                </a:solidFill>
              </a:rPr>
              <a:t>David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(vgl. 2</a:t>
            </a:r>
            <a:r>
              <a:rPr lang="de-CH" sz="2800" dirty="0" smtClean="0"/>
              <a:t>. Sam</a:t>
            </a:r>
            <a:r>
              <a:rPr lang="de-CH" sz="2800" dirty="0"/>
              <a:t>. 6,21; 1. </a:t>
            </a:r>
            <a:r>
              <a:rPr lang="de-CH" sz="2800" dirty="0" err="1"/>
              <a:t>Kön</a:t>
            </a:r>
            <a:r>
              <a:rPr lang="de-CH" sz="2800" dirty="0"/>
              <a:t> 8,16); </a:t>
            </a:r>
            <a:r>
              <a:rPr lang="de-CH" sz="2800" dirty="0" smtClean="0">
                <a:solidFill>
                  <a:srgbClr val="6B6BCF"/>
                </a:solidFill>
              </a:rPr>
              <a:t>Knecht Gottes</a:t>
            </a:r>
            <a:r>
              <a:rPr lang="de-CH" sz="2800" dirty="0" smtClean="0"/>
              <a:t>, </a:t>
            </a:r>
            <a:r>
              <a:rPr lang="de-CH" sz="2800" dirty="0"/>
              <a:t>der kommende </a:t>
            </a:r>
            <a:r>
              <a:rPr lang="de-CH" sz="2800" dirty="0">
                <a:solidFill>
                  <a:srgbClr val="6B6BCF"/>
                </a:solidFill>
              </a:rPr>
              <a:t>Erlöser</a:t>
            </a:r>
            <a:r>
              <a:rPr lang="de-CH" sz="2800" dirty="0">
                <a:solidFill>
                  <a:srgbClr val="333399"/>
                </a:solidFill>
              </a:rPr>
              <a:t> </a:t>
            </a:r>
            <a:r>
              <a:rPr lang="de-CH" sz="2800" dirty="0"/>
              <a:t>(vgl. </a:t>
            </a:r>
            <a:r>
              <a:rPr lang="de-CH" sz="2800" dirty="0" err="1"/>
              <a:t>Jes</a:t>
            </a:r>
            <a:r>
              <a:rPr lang="de-CH" sz="2800" dirty="0"/>
              <a:t> </a:t>
            </a:r>
            <a:r>
              <a:rPr lang="de-CH" sz="2800" dirty="0" smtClean="0"/>
              <a:t>41,8f.; 43,10; 44,1f.; 49,6f.)</a:t>
            </a:r>
            <a:r>
              <a:rPr lang="de-CH" sz="2800" dirty="0" smtClean="0">
                <a:latin typeface="Arial Unicode MS" charset="0"/>
              </a:rPr>
              <a:t>.</a:t>
            </a:r>
            <a:endParaRPr lang="de-CH" sz="28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5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867600" cy="908720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8915400" cy="5256584"/>
          </a:xfrm>
        </p:spPr>
        <p:txBody>
          <a:bodyPr>
            <a:normAutofit/>
          </a:bodyPr>
          <a:lstStyle/>
          <a:p>
            <a:pPr marL="609600" indent="-609600">
              <a:lnSpc>
                <a:spcPts val="3680"/>
              </a:lnSpc>
              <a:spcAft>
                <a:spcPts val="600"/>
              </a:spcAft>
              <a:buFont typeface="Arial"/>
              <a:buChar char="•"/>
            </a:pPr>
            <a:r>
              <a:rPr lang="de-CH" sz="2800" dirty="0">
                <a:solidFill>
                  <a:srgbClr val="6B6BCF"/>
                </a:solidFill>
              </a:rPr>
              <a:t>Liebe Gottes als Grundlage</a:t>
            </a:r>
            <a:r>
              <a:rPr lang="de-CH" sz="2800" dirty="0" smtClean="0">
                <a:solidFill>
                  <a:srgbClr val="333399"/>
                </a:solidFill>
              </a:rPr>
              <a:t>.</a:t>
            </a:r>
          </a:p>
          <a:p>
            <a:pPr marL="859622" lvl="1" indent="-609600">
              <a:lnSpc>
                <a:spcPts val="3580"/>
              </a:lnSpc>
              <a:spcAft>
                <a:spcPts val="600"/>
              </a:spcAft>
              <a:buFont typeface="Symbol" charset="2"/>
              <a:buChar char="-"/>
            </a:pPr>
            <a:r>
              <a:rPr lang="de-CH" sz="2400" dirty="0" smtClean="0">
                <a:solidFill>
                  <a:srgbClr val="6B6BCF"/>
                </a:solidFill>
              </a:rPr>
              <a:t>5</a:t>
            </a:r>
            <a:r>
              <a:rPr lang="de-CH" sz="2400" dirty="0">
                <a:solidFill>
                  <a:srgbClr val="6B6BCF"/>
                </a:solidFill>
              </a:rPr>
              <a:t>. Mose 10,15-16</a:t>
            </a:r>
            <a:r>
              <a:rPr lang="de-CH" sz="2400" dirty="0">
                <a:solidFill>
                  <a:schemeClr val="tx2"/>
                </a:solidFill>
              </a:rPr>
              <a:t>: </a:t>
            </a:r>
            <a:r>
              <a:rPr lang="de-CH" sz="2400" dirty="0" smtClean="0">
                <a:solidFill>
                  <a:schemeClr val="tx2"/>
                </a:solidFill>
              </a:rPr>
              <a:t>„</a:t>
            </a:r>
            <a:r>
              <a:rPr lang="de-CH" sz="2400" dirty="0" smtClean="0">
                <a:solidFill>
                  <a:srgbClr val="6B6BCF"/>
                </a:solidFill>
              </a:rPr>
              <a:t>Doch </a:t>
            </a:r>
            <a:r>
              <a:rPr lang="de-CH" sz="2400" dirty="0">
                <a:solidFill>
                  <a:srgbClr val="6B6BCF"/>
                </a:solidFill>
              </a:rPr>
              <a:t>deinen Vätern hat </a:t>
            </a:r>
            <a:r>
              <a:rPr lang="de-CH" sz="2400" dirty="0" smtClean="0">
                <a:solidFill>
                  <a:srgbClr val="6B6BCF"/>
                </a:solidFill>
              </a:rPr>
              <a:t>der HERR sich </a:t>
            </a:r>
            <a:r>
              <a:rPr lang="de-CH" sz="2400" dirty="0">
                <a:solidFill>
                  <a:srgbClr val="6B6BCF"/>
                </a:solidFill>
              </a:rPr>
              <a:t>zugeneigt, sie zu lieben</a:t>
            </a:r>
            <a:r>
              <a:rPr lang="de-CH" sz="2400" dirty="0"/>
              <a:t>. Und der hat ihre </a:t>
            </a:r>
            <a:r>
              <a:rPr lang="de-CH" sz="2400" dirty="0" smtClean="0"/>
              <a:t>Nachkommen </a:t>
            </a:r>
            <a:r>
              <a:rPr lang="de-CH" sz="2400" dirty="0"/>
              <a:t>nach ihnen</a:t>
            </a:r>
            <a:r>
              <a:rPr lang="de-CH" sz="2400" dirty="0">
                <a:solidFill>
                  <a:srgbClr val="6B6BCF"/>
                </a:solidFill>
              </a:rPr>
              <a:t>, [nämlich] euch, aus allen Völkern erwählt</a:t>
            </a:r>
            <a:r>
              <a:rPr lang="de-CH" sz="2400" dirty="0"/>
              <a:t>, so wie [es] heute [ist]. </a:t>
            </a:r>
            <a:r>
              <a:rPr lang="de-CH" sz="2400" dirty="0">
                <a:solidFill>
                  <a:srgbClr val="6B6BCF"/>
                </a:solidFill>
              </a:rPr>
              <a:t>So beschneidet denn die Vorhaut eures Herzens und verhärtet euren Nacken nicht mehr! </a:t>
            </a:r>
            <a:r>
              <a:rPr lang="de-CH" sz="2400" dirty="0"/>
              <a:t>Denn </a:t>
            </a:r>
            <a:r>
              <a:rPr lang="de-CH" sz="2400" dirty="0" smtClean="0"/>
              <a:t>der HERR, </a:t>
            </a:r>
            <a:r>
              <a:rPr lang="de-CH" sz="2400" dirty="0"/>
              <a:t>eurer Gott, er ist der Gott der Götter und der Herr der Herren, der große, mächtige und </a:t>
            </a:r>
            <a:r>
              <a:rPr lang="de-CH" sz="2400" dirty="0" smtClean="0"/>
              <a:t>zu fürchtende Gott</a:t>
            </a:r>
            <a:r>
              <a:rPr lang="de-CH" sz="2400" dirty="0"/>
              <a:t>, </a:t>
            </a:r>
            <a:r>
              <a:rPr lang="de-CH" sz="2400" dirty="0">
                <a:solidFill>
                  <a:srgbClr val="6B6BCF"/>
                </a:solidFill>
              </a:rPr>
              <a:t>der niemanden bevorzugt</a:t>
            </a:r>
            <a:r>
              <a:rPr lang="de-CH" sz="2400" dirty="0">
                <a:solidFill>
                  <a:srgbClr val="333399"/>
                </a:solidFill>
              </a:rPr>
              <a:t> </a:t>
            </a:r>
            <a:r>
              <a:rPr lang="de-CH" sz="2400" dirty="0"/>
              <a:t>und kein Bestechungsgeschenk annimmt </a:t>
            </a:r>
            <a:r>
              <a:rPr lang="de-CH" sz="2400" dirty="0" smtClean="0"/>
              <a:t>…</a:t>
            </a:r>
            <a:r>
              <a:rPr lang="de-DE" sz="2400" dirty="0" smtClean="0"/>
              <a:t>“ (vgl. </a:t>
            </a:r>
            <a:r>
              <a:rPr lang="de-CH" sz="2400" dirty="0" smtClean="0">
                <a:solidFill>
                  <a:srgbClr val="6B6BCF"/>
                </a:solidFill>
              </a:rPr>
              <a:t>5</a:t>
            </a:r>
            <a:r>
              <a:rPr lang="de-CH" sz="2400" dirty="0">
                <a:solidFill>
                  <a:srgbClr val="6B6BCF"/>
                </a:solidFill>
              </a:rPr>
              <a:t>. Mose 7,7-10</a:t>
            </a:r>
            <a:r>
              <a:rPr lang="de-DE" sz="2400" dirty="0" smtClean="0"/>
              <a:t>).</a:t>
            </a:r>
            <a:endParaRPr lang="de-CH" sz="24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7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6237312" cy="836712"/>
          </a:xfrm>
        </p:spPr>
        <p:txBody>
          <a:bodyPr/>
          <a:lstStyle/>
          <a:p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735888" cy="5184576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240"/>
              </a:lnSpc>
              <a:spcBef>
                <a:spcPct val="50000"/>
              </a:spcBef>
              <a:spcAft>
                <a:spcPts val="1200"/>
              </a:spcAft>
              <a:buFont typeface="Arial"/>
              <a:buChar char="•"/>
            </a:pPr>
            <a:r>
              <a:rPr lang="de-CH" sz="3200" dirty="0" smtClean="0">
                <a:solidFill>
                  <a:srgbClr val="6B6BCF"/>
                </a:solidFill>
              </a:rPr>
              <a:t>Amos </a:t>
            </a:r>
            <a:r>
              <a:rPr lang="de-CH" sz="3200" dirty="0">
                <a:solidFill>
                  <a:srgbClr val="6B6BCF"/>
                </a:solidFill>
              </a:rPr>
              <a:t>3,2</a:t>
            </a:r>
            <a:r>
              <a:rPr lang="de-CH" sz="3200" dirty="0">
                <a:solidFill>
                  <a:schemeClr val="tx2"/>
                </a:solidFill>
              </a:rPr>
              <a:t>:</a:t>
            </a:r>
            <a:r>
              <a:rPr lang="de-CH" sz="3200" dirty="0"/>
              <a:t> „Aus allen Geschlechtern auf </a:t>
            </a:r>
            <a:r>
              <a:rPr lang="de-CH" sz="3200" dirty="0" smtClean="0"/>
              <a:t>Er-den </a:t>
            </a:r>
            <a:r>
              <a:rPr lang="de-CH" sz="3200" dirty="0">
                <a:solidFill>
                  <a:srgbClr val="6B6BCF"/>
                </a:solidFill>
              </a:rPr>
              <a:t>habe ich allein </a:t>
            </a:r>
            <a:r>
              <a:rPr lang="de-CH" sz="3200" dirty="0" smtClean="0">
                <a:solidFill>
                  <a:srgbClr val="6B6BCF"/>
                </a:solidFill>
              </a:rPr>
              <a:t>euch </a:t>
            </a:r>
            <a:r>
              <a:rPr lang="de-CH" sz="3200" dirty="0">
                <a:solidFill>
                  <a:srgbClr val="6B6BCF"/>
                </a:solidFill>
              </a:rPr>
              <a:t>erkannt (= erwählt), darum will </a:t>
            </a:r>
            <a:r>
              <a:rPr lang="de-CH" sz="3200" dirty="0" smtClean="0">
                <a:solidFill>
                  <a:srgbClr val="6B6BCF"/>
                </a:solidFill>
              </a:rPr>
              <a:t>ich </a:t>
            </a:r>
            <a:r>
              <a:rPr lang="de-CH" sz="3200" dirty="0">
                <a:solidFill>
                  <a:srgbClr val="6B6BCF"/>
                </a:solidFill>
              </a:rPr>
              <a:t>auch an euch heimsuchen </a:t>
            </a:r>
            <a:r>
              <a:rPr lang="de-CH" sz="3200" dirty="0" smtClean="0">
                <a:solidFill>
                  <a:srgbClr val="6B6BCF"/>
                </a:solidFill>
              </a:rPr>
              <a:t>alle </a:t>
            </a:r>
            <a:r>
              <a:rPr lang="de-CH" sz="3200" dirty="0">
                <a:solidFill>
                  <a:srgbClr val="6B6BCF"/>
                </a:solidFill>
              </a:rPr>
              <a:t>eure Sünde</a:t>
            </a:r>
            <a:r>
              <a:rPr lang="de-CH" sz="3200" dirty="0" smtClean="0"/>
              <a:t>.</a:t>
            </a:r>
            <a:r>
              <a:rPr lang="de-DE" sz="3200" dirty="0" smtClean="0"/>
              <a:t>“</a:t>
            </a:r>
          </a:p>
          <a:p>
            <a:pPr marL="609600" indent="-609600">
              <a:lnSpc>
                <a:spcPts val="4240"/>
              </a:lnSpc>
              <a:spcBef>
                <a:spcPct val="50000"/>
              </a:spcBef>
              <a:spcAft>
                <a:spcPts val="1200"/>
              </a:spcAft>
              <a:buFont typeface="Arial"/>
              <a:buChar char="•"/>
            </a:pPr>
            <a:endParaRPr lang="de-CH" sz="3200" dirty="0"/>
          </a:p>
          <a:p>
            <a:pPr marL="609600" indent="-609600">
              <a:lnSpc>
                <a:spcPts val="4240"/>
              </a:lnSpc>
              <a:spcBef>
                <a:spcPct val="50000"/>
              </a:spcBef>
              <a:spcAft>
                <a:spcPts val="1200"/>
              </a:spcAft>
              <a:buFont typeface="Arial"/>
              <a:buChar char="•"/>
            </a:pPr>
            <a:r>
              <a:rPr lang="de-CH" sz="3200" dirty="0"/>
              <a:t>Vgl. auch </a:t>
            </a:r>
            <a:r>
              <a:rPr lang="de-CH" sz="3200" dirty="0">
                <a:solidFill>
                  <a:srgbClr val="6B6BCF"/>
                </a:solidFill>
              </a:rPr>
              <a:t>Römer </a:t>
            </a:r>
            <a:r>
              <a:rPr lang="de-CH" sz="3200" dirty="0" smtClean="0">
                <a:solidFill>
                  <a:srgbClr val="6B6BCF"/>
                </a:solidFill>
              </a:rPr>
              <a:t>9–11</a:t>
            </a:r>
            <a:r>
              <a:rPr lang="de-CH" sz="3200" dirty="0">
                <a:solidFill>
                  <a:srgbClr val="6B6BCF"/>
                </a:solidFill>
              </a:rPr>
              <a:t>: kein </a:t>
            </a:r>
            <a:r>
              <a:rPr lang="de-CH" sz="3200" dirty="0" smtClean="0">
                <a:solidFill>
                  <a:srgbClr val="6B6BCF"/>
                </a:solidFill>
              </a:rPr>
              <a:t>automatisches </a:t>
            </a:r>
            <a:r>
              <a:rPr lang="de-CH" sz="3200" dirty="0">
                <a:solidFill>
                  <a:srgbClr val="6B6BCF"/>
                </a:solidFill>
              </a:rPr>
              <a:t>Heil </a:t>
            </a:r>
            <a:r>
              <a:rPr lang="de-CH" sz="3200" dirty="0"/>
              <a:t>allein auf Grund der Erwählung</a:t>
            </a:r>
            <a:r>
              <a:rPr lang="de-CH" sz="3200" dirty="0" smtClean="0"/>
              <a:t>.</a:t>
            </a:r>
            <a:r>
              <a:rPr lang="de-CH" sz="3200" dirty="0">
                <a:latin typeface="Arial Unicode MS" charset="0"/>
              </a:rPr>
              <a:t/>
            </a:r>
            <a:br>
              <a:rPr lang="de-CH" sz="3200" dirty="0">
                <a:latin typeface="Arial Unicode MS" charset="0"/>
              </a:rPr>
            </a:br>
            <a:endParaRPr lang="de-CH" sz="3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8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956376" cy="908447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820472" cy="540060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ts val="3360"/>
              </a:lnSpc>
              <a:buFont typeface="Arial"/>
              <a:buChar char="•"/>
            </a:pPr>
            <a:r>
              <a:rPr lang="de-CH" i="1" dirty="0" err="1" smtClean="0">
                <a:solidFill>
                  <a:srgbClr val="6B6BCF"/>
                </a:solidFill>
              </a:rPr>
              <a:t>Ek-legomai</a:t>
            </a:r>
            <a:r>
              <a:rPr lang="de-CH" dirty="0" smtClean="0">
                <a:solidFill>
                  <a:srgbClr val="6B6BCF"/>
                </a:solidFill>
              </a:rPr>
              <a:t> </a:t>
            </a:r>
            <a:r>
              <a:rPr lang="de-CH" dirty="0" smtClean="0"/>
              <a:t>=</a:t>
            </a:r>
            <a:r>
              <a:rPr lang="de-CH" dirty="0" smtClean="0">
                <a:solidFill>
                  <a:srgbClr val="333399"/>
                </a:solidFill>
              </a:rPr>
              <a:t> </a:t>
            </a:r>
            <a:r>
              <a:rPr lang="de-CH" dirty="0" smtClean="0"/>
              <a:t>„auserwählen</a:t>
            </a:r>
            <a:r>
              <a:rPr lang="de-DE" dirty="0" smtClean="0"/>
              <a:t>“</a:t>
            </a:r>
            <a:r>
              <a:rPr lang="de-CH" dirty="0" smtClean="0"/>
              <a:t> </a:t>
            </a:r>
            <a:r>
              <a:rPr lang="de-CH" dirty="0"/>
              <a:t>im </a:t>
            </a:r>
            <a:r>
              <a:rPr lang="de-CH" dirty="0" smtClean="0"/>
              <a:t>Neuen Testament: (z. B</a:t>
            </a:r>
            <a:r>
              <a:rPr lang="de-CH" dirty="0"/>
              <a:t>. </a:t>
            </a:r>
            <a:r>
              <a:rPr lang="de-CH" dirty="0" err="1"/>
              <a:t>Joh</a:t>
            </a:r>
            <a:r>
              <a:rPr lang="de-CH" dirty="0"/>
              <a:t> 15,16.19; 1</a:t>
            </a:r>
            <a:r>
              <a:rPr lang="de-CH" dirty="0" smtClean="0"/>
              <a:t>. Kor </a:t>
            </a:r>
            <a:r>
              <a:rPr lang="de-CH" dirty="0"/>
              <a:t>1,27.28; </a:t>
            </a:r>
            <a:r>
              <a:rPr lang="de-CH" dirty="0" err="1"/>
              <a:t>Eph</a:t>
            </a:r>
            <a:r>
              <a:rPr lang="de-CH" dirty="0"/>
              <a:t> 1,4).</a:t>
            </a:r>
            <a:br>
              <a:rPr lang="de-CH" dirty="0"/>
            </a:br>
            <a:endParaRPr lang="de-CH" dirty="0" smtClean="0"/>
          </a:p>
          <a:p>
            <a:pPr marL="609600" indent="-609600">
              <a:lnSpc>
                <a:spcPts val="3360"/>
              </a:lnSpc>
              <a:buFont typeface="Arial"/>
              <a:buChar char="•"/>
            </a:pPr>
            <a:r>
              <a:rPr lang="de-CH" i="1" dirty="0" err="1" smtClean="0">
                <a:solidFill>
                  <a:srgbClr val="6B6BCF"/>
                </a:solidFill>
              </a:rPr>
              <a:t>Ek</a:t>
            </a:r>
            <a:r>
              <a:rPr lang="de-CH" i="1" dirty="0" smtClean="0">
                <a:solidFill>
                  <a:srgbClr val="6B6BCF"/>
                </a:solidFill>
              </a:rPr>
              <a:t>-loge</a:t>
            </a:r>
            <a:r>
              <a:rPr lang="de-CH" dirty="0" smtClean="0">
                <a:solidFill>
                  <a:srgbClr val="6B6BCF"/>
                </a:solidFill>
              </a:rPr>
              <a:t> </a:t>
            </a:r>
            <a:r>
              <a:rPr lang="de-CH" dirty="0" smtClean="0"/>
              <a:t>= „Auserwählung</a:t>
            </a:r>
            <a:r>
              <a:rPr lang="de-DE" dirty="0" smtClean="0"/>
              <a:t>“</a:t>
            </a:r>
            <a:r>
              <a:rPr lang="de-CH" altLang="ja-JP" dirty="0" smtClean="0"/>
              <a:t> </a:t>
            </a:r>
            <a:r>
              <a:rPr lang="de-CH" dirty="0" smtClean="0"/>
              <a:t>(z. B. </a:t>
            </a:r>
            <a:r>
              <a:rPr lang="de-CH" dirty="0" err="1" smtClean="0"/>
              <a:t>Apg</a:t>
            </a:r>
            <a:r>
              <a:rPr lang="de-CH" dirty="0" smtClean="0"/>
              <a:t> 9,15; Röm 9,11; 11,5.7.28).</a:t>
            </a:r>
            <a:br>
              <a:rPr lang="de-CH" dirty="0" smtClean="0"/>
            </a:br>
            <a:endParaRPr lang="de-CH" dirty="0" smtClean="0"/>
          </a:p>
          <a:p>
            <a:pPr marL="609600" indent="-609600">
              <a:lnSpc>
                <a:spcPts val="3360"/>
              </a:lnSpc>
              <a:buFont typeface="Arial"/>
              <a:buChar char="•"/>
            </a:pPr>
            <a:r>
              <a:rPr lang="de-CH" i="1" dirty="0" err="1" smtClean="0">
                <a:solidFill>
                  <a:srgbClr val="6B6BCF"/>
                </a:solidFill>
              </a:rPr>
              <a:t>Ek-lektos</a:t>
            </a:r>
            <a:r>
              <a:rPr lang="de-CH" dirty="0" smtClean="0">
                <a:solidFill>
                  <a:srgbClr val="6B6BCF"/>
                </a:solidFill>
              </a:rPr>
              <a:t> </a:t>
            </a:r>
            <a:r>
              <a:rPr lang="de-CH" dirty="0"/>
              <a:t>=„</a:t>
            </a:r>
            <a:r>
              <a:rPr lang="de-CH" dirty="0" smtClean="0"/>
              <a:t>auserwählt</a:t>
            </a:r>
            <a:r>
              <a:rPr lang="de-DE" dirty="0" smtClean="0"/>
              <a:t>“</a:t>
            </a:r>
            <a:r>
              <a:rPr lang="de-CH" altLang="ja-JP" dirty="0" smtClean="0"/>
              <a:t> </a:t>
            </a:r>
            <a:r>
              <a:rPr lang="de-CH" dirty="0" smtClean="0"/>
              <a:t>(z. B. </a:t>
            </a:r>
            <a:r>
              <a:rPr lang="de-CH" dirty="0" err="1" smtClean="0"/>
              <a:t>Mt</a:t>
            </a:r>
            <a:r>
              <a:rPr lang="de-CH" dirty="0" smtClean="0"/>
              <a:t> 22,14; Röm 8,33; 1. Petr 2,9).</a:t>
            </a:r>
          </a:p>
          <a:p>
            <a:pPr marL="609600" indent="-609600">
              <a:lnSpc>
                <a:spcPts val="3360"/>
              </a:lnSpc>
              <a:buFont typeface="Arial"/>
              <a:buChar char="•"/>
            </a:pPr>
            <a:endParaRPr lang="de-CH" dirty="0" smtClean="0"/>
          </a:p>
          <a:p>
            <a:pPr marL="609600" indent="-609600">
              <a:lnSpc>
                <a:spcPts val="3360"/>
              </a:lnSpc>
              <a:buFont typeface="Arial"/>
              <a:buChar char="•"/>
            </a:pPr>
            <a:r>
              <a:rPr lang="de-CH" dirty="0" smtClean="0"/>
              <a:t>„Eigentliche</a:t>
            </a:r>
            <a:r>
              <a:rPr lang="de-DE" dirty="0" smtClean="0"/>
              <a:t>“</a:t>
            </a:r>
            <a:r>
              <a:rPr lang="de-CH" dirty="0" smtClean="0"/>
              <a:t> Bedeutung: „</a:t>
            </a:r>
            <a:r>
              <a:rPr lang="de-CH" dirty="0" smtClean="0">
                <a:solidFill>
                  <a:srgbClr val="6B6BCF"/>
                </a:solidFill>
              </a:rPr>
              <a:t>für sich heraussammeln</a:t>
            </a:r>
            <a:r>
              <a:rPr lang="de-DE" dirty="0" smtClean="0"/>
              <a:t>“</a:t>
            </a:r>
            <a:r>
              <a:rPr lang="de-CH" dirty="0" smtClean="0"/>
              <a:t>.</a:t>
            </a:r>
            <a:r>
              <a:rPr lang="de-CH" dirty="0" smtClean="0">
                <a:latin typeface="Arial Unicode MS" charset="0"/>
              </a:rPr>
              <a:t/>
            </a:r>
            <a:br>
              <a:rPr lang="de-CH" dirty="0" smtClean="0">
                <a:latin typeface="Arial Unicode MS" charset="0"/>
              </a:rPr>
            </a:b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9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7272808" cy="836712"/>
          </a:xfrm>
        </p:spPr>
        <p:txBody>
          <a:bodyPr/>
          <a:lstStyle/>
          <a:p>
            <a:pPr algn="l"/>
            <a:r>
              <a:rPr lang="de-CH" sz="3200" dirty="0"/>
              <a:t>Begriffserklärungen: </a:t>
            </a:r>
            <a:r>
              <a:rPr lang="de-CH" sz="3200" dirty="0" smtClean="0"/>
              <a:t>Erwählung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820472" cy="5328592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260"/>
              </a:lnSpc>
              <a:buFont typeface="Arial"/>
              <a:buChar char="•"/>
            </a:pPr>
            <a:r>
              <a:rPr lang="de-CH" sz="3200" dirty="0">
                <a:solidFill>
                  <a:srgbClr val="6B6BCF"/>
                </a:solidFill>
              </a:rPr>
              <a:t>Betonung</a:t>
            </a:r>
            <a:r>
              <a:rPr lang="de-CH" sz="3200" dirty="0">
                <a:solidFill>
                  <a:srgbClr val="333399"/>
                </a:solidFill>
              </a:rPr>
              <a:t> </a:t>
            </a:r>
            <a:r>
              <a:rPr lang="de-CH" sz="3200" dirty="0"/>
              <a:t>liegt auf </a:t>
            </a:r>
            <a:r>
              <a:rPr lang="de-CH" sz="3200" dirty="0">
                <a:solidFill>
                  <a:srgbClr val="6B6BCF"/>
                </a:solidFill>
              </a:rPr>
              <a:t>Gott als dem Erwählenden</a:t>
            </a:r>
            <a:r>
              <a:rPr lang="de-CH" sz="3200" dirty="0"/>
              <a:t>.</a:t>
            </a:r>
          </a:p>
          <a:p>
            <a:pPr marL="609600" indent="-609600">
              <a:lnSpc>
                <a:spcPts val="4260"/>
              </a:lnSpc>
              <a:buFont typeface="Arial"/>
              <a:buChar char="•"/>
            </a:pPr>
            <a:endParaRPr lang="de-CH" sz="3200" dirty="0"/>
          </a:p>
          <a:p>
            <a:pPr marL="609600" indent="-609600">
              <a:lnSpc>
                <a:spcPts val="4260"/>
              </a:lnSpc>
              <a:buFont typeface="Arial"/>
              <a:buChar char="•"/>
            </a:pPr>
            <a:r>
              <a:rPr lang="de-CH" sz="3200" dirty="0"/>
              <a:t>Vgl. </a:t>
            </a:r>
            <a:r>
              <a:rPr lang="de-CH" sz="3200" dirty="0" err="1">
                <a:solidFill>
                  <a:srgbClr val="6B6BCF"/>
                </a:solidFill>
              </a:rPr>
              <a:t>Joh</a:t>
            </a:r>
            <a:r>
              <a:rPr lang="de-CH" sz="3200" dirty="0">
                <a:solidFill>
                  <a:srgbClr val="6B6BCF"/>
                </a:solidFill>
              </a:rPr>
              <a:t> 15,16</a:t>
            </a:r>
            <a:r>
              <a:rPr lang="de-CH" sz="3200" dirty="0" smtClean="0"/>
              <a:t>:</a:t>
            </a:r>
            <a:r>
              <a:rPr lang="de-CH" sz="3200" dirty="0"/>
              <a:t> </a:t>
            </a:r>
            <a:r>
              <a:rPr lang="de-CH" sz="3200" dirty="0" smtClean="0"/>
              <a:t>„</a:t>
            </a:r>
            <a:r>
              <a:rPr lang="de-CH" sz="3200" dirty="0" smtClean="0">
                <a:solidFill>
                  <a:srgbClr val="6B6BCF"/>
                </a:solidFill>
              </a:rPr>
              <a:t>Ihr </a:t>
            </a:r>
            <a:r>
              <a:rPr lang="de-CH" sz="3200" dirty="0">
                <a:solidFill>
                  <a:srgbClr val="6B6BCF"/>
                </a:solidFill>
              </a:rPr>
              <a:t>habt nicht mich erwählt, sondern ich habe euch erwählt </a:t>
            </a:r>
            <a:r>
              <a:rPr lang="de-CH" sz="3200" dirty="0"/>
              <a:t>und euch gesetzt, </a:t>
            </a:r>
            <a:r>
              <a:rPr lang="de-CH" sz="3200" dirty="0">
                <a:solidFill>
                  <a:srgbClr val="6B6BCF"/>
                </a:solidFill>
              </a:rPr>
              <a:t>dass ihr hingeht und Frucht bringt</a:t>
            </a:r>
            <a:r>
              <a:rPr lang="de-CH" sz="3200" dirty="0">
                <a:solidFill>
                  <a:srgbClr val="333399"/>
                </a:solidFill>
              </a:rPr>
              <a:t> </a:t>
            </a:r>
            <a:r>
              <a:rPr lang="de-CH" sz="3200" dirty="0"/>
              <a:t>und eure Frucht bleibe, damit, was ihr den Vater bitten werdet in meinem Namen, er euch gebe</a:t>
            </a:r>
            <a:r>
              <a:rPr lang="de-CH" sz="3200" dirty="0" smtClean="0"/>
              <a:t>.</a:t>
            </a:r>
            <a:r>
              <a:rPr lang="de-DE" sz="3200" dirty="0" smtClean="0"/>
              <a:t>“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r>
              <a:rPr lang="de-CH" dirty="0" smtClean="0"/>
              <a:t>10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rutiger Next Pro Light"/>
        <a:ea typeface=".Aqua かな"/>
        <a:cs typeface=".Aqua かな"/>
      </a:majorFont>
      <a:minorFont>
        <a:latin typeface="Frutiger Next Pro Light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Design.thmx</Template>
  <TotalTime>0</TotalTime>
  <Words>1715</Words>
  <Application>Microsoft Office PowerPoint</Application>
  <PresentationFormat>Bildschirmpräsentation (4:3)</PresentationFormat>
  <Paragraphs>207</Paragraphs>
  <Slides>36</Slides>
  <Notes>36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Design</vt:lpstr>
      <vt:lpstr> Vorherbestimmung, Erwählung, Berufung   Bibelseminar Prof. Dr. Jacob Thiessen www.sthbasel.ch</vt:lpstr>
      <vt:lpstr>Gliederung</vt:lpstr>
      <vt:lpstr>Einleitung</vt:lpstr>
      <vt:lpstr>PowerPoint-Präsentation</vt:lpstr>
      <vt:lpstr>Begriffserklärungen: Erwählung</vt:lpstr>
      <vt:lpstr>Begriffserklärungen: Erwählung</vt:lpstr>
      <vt:lpstr>Begriffserklärungen: Erwählung</vt:lpstr>
      <vt:lpstr>Begriffserklärungen: Erwählung</vt:lpstr>
      <vt:lpstr>Begriffserklärungen: Erwählung</vt:lpstr>
      <vt:lpstr>Begriffserklärungen: Erwählung</vt:lpstr>
      <vt:lpstr>Begriffserklärungen: Erwählung</vt:lpstr>
      <vt:lpstr>Begriffserklärungen: Erwählung</vt:lpstr>
      <vt:lpstr>Begriffserklärungen: Erwählung</vt:lpstr>
      <vt:lpstr>PowerPoint-Präsentation</vt:lpstr>
      <vt:lpstr>Gottes Heilswille für alle Menschen</vt:lpstr>
      <vt:lpstr>Gottes Heilswille für alle Menschen</vt:lpstr>
      <vt:lpstr>Gottes Heilswille für alle Menschen</vt:lpstr>
      <vt:lpstr>Gottes Heilswille für alle Menschen</vt:lpstr>
      <vt:lpstr>Gottes Heilswille für alle Menschen</vt:lpstr>
      <vt:lpstr>Gottes Heilswille für alle Menschen</vt:lpstr>
      <vt:lpstr>PowerPoint-Präsentation</vt:lpstr>
      <vt:lpstr>„Problematische“ Stellen</vt:lpstr>
      <vt:lpstr>„Problematische“ Stellen</vt:lpstr>
      <vt:lpstr>„Problematische“ Stellen</vt:lpstr>
      <vt:lpstr>„Problematische“ Stellen</vt:lpstr>
      <vt:lpstr>„Problematische“ Stellen</vt:lpstr>
      <vt:lpstr>„Problematische“ Stellen</vt:lpstr>
      <vt:lpstr>„Problematische“ Stellen</vt:lpstr>
      <vt:lpstr>„Problematische“ Stellen</vt:lpstr>
      <vt:lpstr>PowerPoint-Präsentation</vt:lpstr>
      <vt:lpstr>Warum gehen Menschen verloren?</vt:lpstr>
      <vt:lpstr>Warum gehen Menschen verloren?</vt:lpstr>
      <vt:lpstr>Warum gehen Menschen verloren?</vt:lpstr>
      <vt:lpstr>Warum gehen Menschen verloren?</vt:lpstr>
      <vt:lpstr>PowerPoint-Präsentation</vt:lpstr>
      <vt:lpstr>Schluss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Vortragsreihe 2016 - Teil 1/3 - Vorherbestimmung, Erwählung, Berufung</dc:title>
  <dc:creator>Jacob Thiessen</dc:creator>
  <cp:lastModifiedBy>Me</cp:lastModifiedBy>
  <cp:revision>202</cp:revision>
  <cp:lastPrinted>2016-01-24T06:49:55Z</cp:lastPrinted>
  <dcterms:created xsi:type="dcterms:W3CDTF">2008-04-17T09:36:25Z</dcterms:created>
  <dcterms:modified xsi:type="dcterms:W3CDTF">2016-04-06T06:55:33Z</dcterms:modified>
</cp:coreProperties>
</file>