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58" r:id="rId3"/>
    <p:sldId id="260" r:id="rId4"/>
    <p:sldId id="264" r:id="rId5"/>
    <p:sldId id="261" r:id="rId6"/>
    <p:sldId id="257" r:id="rId7"/>
    <p:sldId id="263" r:id="rId8"/>
    <p:sldId id="262" r:id="rId9"/>
    <p:sldId id="259" r:id="rId10"/>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639" autoAdjust="0"/>
  </p:normalViewPr>
  <p:slideViewPr>
    <p:cSldViewPr>
      <p:cViewPr>
        <p:scale>
          <a:sx n="105" d="100"/>
          <a:sy n="105" d="100"/>
        </p:scale>
        <p:origin x="-17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E8FDC6F-5885-4FC9-93C5-3F3EBDAE70C8}" type="datetimeFigureOut">
              <a:rPr lang="de-DE" smtClean="0"/>
              <a:t>06.09.2016</a:t>
            </a:fld>
            <a:endParaRPr lang="de-DE"/>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823B56C-A596-496D-9299-69D43E0EEB5F}" type="slidenum">
              <a:rPr lang="de-DE" smtClean="0"/>
              <a:t>‹Nr.›</a:t>
            </a:fld>
            <a:endParaRPr lang="de-DE"/>
          </a:p>
        </p:txBody>
      </p:sp>
    </p:spTree>
    <p:extLst>
      <p:ext uri="{BB962C8B-B14F-4D97-AF65-F5344CB8AC3E}">
        <p14:creationId xmlns:p14="http://schemas.microsoft.com/office/powerpoint/2010/main" val="314079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5AA3787-985B-45F7-9BDA-279B1F306005}" type="datetimeFigureOut">
              <a:rPr lang="de-DE" smtClean="0"/>
              <a:t>06.09.2016</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80ACF9B-C5BB-4BBC-B64D-F8C033EED8FA}" type="slidenum">
              <a:rPr lang="de-DE" smtClean="0"/>
              <a:t>‹Nr.›</a:t>
            </a:fld>
            <a:endParaRPr lang="de-DE"/>
          </a:p>
        </p:txBody>
      </p:sp>
    </p:spTree>
    <p:extLst>
      <p:ext uri="{BB962C8B-B14F-4D97-AF65-F5344CB8AC3E}">
        <p14:creationId xmlns:p14="http://schemas.microsoft.com/office/powerpoint/2010/main" val="2607984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Wir sind ja in</a:t>
            </a:r>
            <a:r>
              <a:rPr lang="de-DE" baseline="0" dirty="0" smtClean="0"/>
              <a:t> unserer Predigtreihe: „Beziehungsweise“ und wollen über die unterschiedlichen Beziehungen und Aspekte sprechen.</a:t>
            </a:r>
          </a:p>
          <a:p>
            <a:endParaRPr lang="de-DE" dirty="0" smtClean="0"/>
          </a:p>
          <a:p>
            <a:r>
              <a:rPr lang="de-DE" dirty="0" smtClean="0"/>
              <a:t>Wir</a:t>
            </a:r>
            <a:r>
              <a:rPr lang="de-DE" baseline="0" dirty="0" smtClean="0"/>
              <a:t> haben über die Beziehung in der Ehe gesprochen. Martin </a:t>
            </a:r>
            <a:r>
              <a:rPr lang="de-DE" baseline="0" dirty="0" err="1" smtClean="0"/>
              <a:t>Kamphuis</a:t>
            </a:r>
            <a:r>
              <a:rPr lang="de-DE" baseline="0" dirty="0" smtClean="0"/>
              <a:t> und </a:t>
            </a:r>
            <a:r>
              <a:rPr lang="de-DE" baseline="0" dirty="0" err="1" smtClean="0"/>
              <a:t>Eph</a:t>
            </a:r>
            <a:r>
              <a:rPr lang="de-DE" baseline="0" dirty="0" smtClean="0"/>
              <a:t> 5- einander unterordnen</a:t>
            </a:r>
          </a:p>
          <a:p>
            <a:r>
              <a:rPr lang="de-DE" baseline="0" dirty="0" smtClean="0"/>
              <a:t>Dann kam Erwin- Gott lieben, wie geht das?</a:t>
            </a:r>
          </a:p>
          <a:p>
            <a:endParaRPr lang="de-DE" baseline="0" dirty="0" smtClean="0"/>
          </a:p>
          <a:p>
            <a:r>
              <a:rPr lang="de-DE" baseline="0" dirty="0" smtClean="0"/>
              <a:t>Heute geht es uns also um eine weitere Komponente des bekannten Verses:  Du sollst den Herrn, deinen Gott, lieben mit deinem ganzen Herzen und mit deiner ganzen Seele und mit deinem ganzen Denken. Das ist das Größte und erste Gebot. Als zweites ist ihm gleich: Du sollst deinen Nächsten lieben … </a:t>
            </a:r>
            <a:r>
              <a:rPr lang="de-DE" b="1" baseline="0" dirty="0" smtClean="0"/>
              <a:t>wie dich selbst.</a:t>
            </a:r>
          </a:p>
          <a:p>
            <a:endParaRPr lang="de-DE" baseline="0" dirty="0" smtClean="0"/>
          </a:p>
          <a:p>
            <a:r>
              <a:rPr lang="de-DE" baseline="0" dirty="0" smtClean="0"/>
              <a:t>Um dieses letztere Element: „wie mich selbst“ soll es uns heute gehen.</a:t>
            </a:r>
          </a:p>
          <a:p>
            <a:endParaRPr lang="de-DE" baseline="0" dirty="0" smtClean="0"/>
          </a:p>
          <a:p>
            <a:r>
              <a:rPr lang="de-DE" baseline="0" dirty="0" smtClean="0"/>
              <a:t>Dazu habe ich einen Spiegel mitgebracht. Und ich glaube dieses Exemplar zeigt, wie es oft der Realität in unserem Leben entspricht.  Viele haben ein sehr verzerrtes Bild von sich selbst. An vielen Stellen irgendwie  zerbrochen und nicht die Realität Gottes widerspiegelnd. </a:t>
            </a:r>
          </a:p>
          <a:p>
            <a:r>
              <a:rPr lang="de-DE" dirty="0" smtClean="0"/>
              <a:t>Darum soll es uns heute gehen. Wie sieht uns Gott?</a:t>
            </a:r>
            <a:endParaRPr lang="de-DE" dirty="0"/>
          </a:p>
        </p:txBody>
      </p:sp>
      <p:sp>
        <p:nvSpPr>
          <p:cNvPr id="4" name="Foliennummernplatzhalter 3"/>
          <p:cNvSpPr>
            <a:spLocks noGrp="1"/>
          </p:cNvSpPr>
          <p:nvPr>
            <p:ph type="sldNum" sz="quarter" idx="10"/>
          </p:nvPr>
        </p:nvSpPr>
        <p:spPr/>
        <p:txBody>
          <a:bodyPr/>
          <a:lstStyle/>
          <a:p>
            <a:fld id="{480ACF9B-C5BB-4BBC-B64D-F8C033EED8FA}" type="slidenum">
              <a:rPr lang="de-DE" smtClean="0"/>
              <a:t>1</a:t>
            </a:fld>
            <a:endParaRPr lang="de-DE"/>
          </a:p>
        </p:txBody>
      </p:sp>
    </p:spTree>
    <p:extLst>
      <p:ext uri="{BB962C8B-B14F-4D97-AF65-F5344CB8AC3E}">
        <p14:creationId xmlns:p14="http://schemas.microsoft.com/office/powerpoint/2010/main" val="1294690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größte Gebot</a:t>
            </a:r>
            <a:r>
              <a:rPr lang="de-DE" baseline="0" dirty="0" smtClean="0"/>
              <a:t> wird hier auch als erstes genannt, ist, </a:t>
            </a:r>
            <a:r>
              <a:rPr lang="de-DE" b="1" baseline="0" dirty="0" smtClean="0"/>
              <a:t> die Liebe zu Gott.</a:t>
            </a:r>
            <a:r>
              <a:rPr lang="de-DE" baseline="0" dirty="0" smtClean="0"/>
              <a:t>  Aus der richtigen Einstellung und Haltung gegenüber Gott ergeben sich erst die anderen Gebote- Wenn ich Gott als den erkannt habe, der er wirklich ist. Er in meinem Leben den Platz erhält, den er beansprucht, dann regelt sich mein Leben auch in den anderen Beziehungen und Dingen. </a:t>
            </a:r>
          </a:p>
          <a:p>
            <a:r>
              <a:rPr lang="de-DE" baseline="0" dirty="0" smtClean="0"/>
              <a:t>Wenn ich das erste Gebot, Gott als den alleinigen Herr meines Lebens verfehle, dann wird auch der Rest nicht klappen. Meine feste Überzeugung.</a:t>
            </a:r>
          </a:p>
          <a:p>
            <a:endParaRPr lang="de-DE" baseline="0" dirty="0" smtClean="0"/>
          </a:p>
          <a:p>
            <a:r>
              <a:rPr lang="de-DE" b="1" baseline="0" dirty="0" smtClean="0"/>
              <a:t>Die Frage WEN oder WAS ich anbete und verfolge, ist entscheidend ob mein Leben im Sinne Gottes gelingt.</a:t>
            </a:r>
          </a:p>
          <a:p>
            <a:endParaRPr lang="de-DE" baseline="0" dirty="0" smtClean="0"/>
          </a:p>
          <a:p>
            <a:r>
              <a:rPr lang="de-DE" dirty="0" smtClean="0"/>
              <a:t>Der</a:t>
            </a:r>
            <a:r>
              <a:rPr lang="de-DE" baseline="0" dirty="0" smtClean="0"/>
              <a:t> zweite Teil der</a:t>
            </a:r>
            <a:r>
              <a:rPr lang="de-DE" dirty="0" smtClean="0"/>
              <a:t> bekannten Verse  aus </a:t>
            </a:r>
            <a:r>
              <a:rPr lang="de-DE" dirty="0" err="1" smtClean="0"/>
              <a:t>Mt</a:t>
            </a:r>
            <a:r>
              <a:rPr lang="de-DE" dirty="0" smtClean="0"/>
              <a:t> 22 wird oft gebraucht</a:t>
            </a:r>
            <a:r>
              <a:rPr lang="de-DE" baseline="0" dirty="0" smtClean="0"/>
              <a:t> um primär einen Auftrag an anderen Menschen zu unterstreichen. Du musst den anderen lieben….- vor allem wenn du Christ sein willst. </a:t>
            </a:r>
          </a:p>
          <a:p>
            <a:endParaRPr lang="de-DE" baseline="0" dirty="0" smtClean="0"/>
          </a:p>
          <a:p>
            <a:r>
              <a:rPr lang="de-DE" baseline="0" dirty="0" smtClean="0"/>
              <a:t>Aber der Vers spricht eben auch von der Beziehung zu mir selbst. „wie dich selbst!“</a:t>
            </a:r>
            <a:endParaRPr lang="de-DE" dirty="0" smtClean="0"/>
          </a:p>
          <a:p>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Meine feste Überzeugung ist,</a:t>
            </a:r>
            <a:r>
              <a:rPr lang="de-DE" baseline="0" dirty="0" smtClean="0"/>
              <a:t> </a:t>
            </a:r>
            <a:r>
              <a:rPr lang="de-DE" b="1" baseline="0" dirty="0" smtClean="0"/>
              <a:t>dass man andere nicht wirklich lieben kann, wenn man sich selbst nicht geliebt weiß.</a:t>
            </a:r>
            <a:r>
              <a:rPr lang="de-DE" baseline="0" dirty="0" smtClean="0"/>
              <a:t> Daher ist so entscheidend, dass die Liebe Gottes unser eigenes Herz erreicht hat.   </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Leute, auf die ich mit Neid blicke, kann ich nicht wirklich lieben.  Wenn Jesus nicht mein Herz erweicht, wird’s wirklich schwer mit Barmherzigkeit anderen gegenüber.  Zumal hier im Text der Begriff Liebe „</a:t>
            </a:r>
            <a:r>
              <a:rPr lang="de-DE" baseline="0" dirty="0" err="1" smtClean="0"/>
              <a:t>agape</a:t>
            </a:r>
            <a:r>
              <a:rPr lang="de-DE" baseline="0" dirty="0" smtClean="0"/>
              <a:t>“ verwendet ist. Liebe, die dem Wesen Gottes entspricht, nicht unserem natürlichen Wesen. Und wir werden in dieser Form nicht lieben können, wenn Gott uns damit nicht beschenkt. Der moralische Appell: du musst mehr lieben wird nicht funktionieren sondern die meisten zur Verzweiflung bringen, wenn wir ihnen nicht sagen, dass das nur Jesus durch uns tun kann. Wenn sein Geist Raum gewinnt und seine </a:t>
            </a:r>
            <a:r>
              <a:rPr lang="de-DE" baseline="0" dirty="0" err="1" smtClean="0"/>
              <a:t>Jesusart</a:t>
            </a:r>
            <a:r>
              <a:rPr lang="de-DE" baseline="0" dirty="0" smtClean="0"/>
              <a:t> dem anderen begegnet.  </a:t>
            </a:r>
          </a:p>
          <a:p>
            <a:endParaRPr lang="de-DE" baseline="0" dirty="0" smtClean="0"/>
          </a:p>
          <a:p>
            <a:endParaRPr lang="de-DE" baseline="0" dirty="0" smtClean="0"/>
          </a:p>
          <a:p>
            <a:r>
              <a:rPr lang="de-DE" baseline="0" dirty="0" smtClean="0"/>
              <a:t>Mein Anliegen heute ist  kein Plädoyer für Selbstliebe, sondern mal zu sehen, wie Gott mich sieht, was seine  Wahrheiten über mich sind und ob sie wirklich mein Denken bestimmen und prägen.</a:t>
            </a:r>
          </a:p>
        </p:txBody>
      </p:sp>
      <p:sp>
        <p:nvSpPr>
          <p:cNvPr id="4" name="Foliennummernplatzhalter 3"/>
          <p:cNvSpPr>
            <a:spLocks noGrp="1"/>
          </p:cNvSpPr>
          <p:nvPr>
            <p:ph type="sldNum" sz="quarter" idx="10"/>
          </p:nvPr>
        </p:nvSpPr>
        <p:spPr/>
        <p:txBody>
          <a:bodyPr/>
          <a:lstStyle/>
          <a:p>
            <a:fld id="{480ACF9B-C5BB-4BBC-B64D-F8C033EED8FA}" type="slidenum">
              <a:rPr lang="de-DE" smtClean="0"/>
              <a:t>2</a:t>
            </a:fld>
            <a:endParaRPr lang="de-DE"/>
          </a:p>
        </p:txBody>
      </p:sp>
    </p:spTree>
    <p:extLst>
      <p:ext uri="{BB962C8B-B14F-4D97-AF65-F5344CB8AC3E}">
        <p14:creationId xmlns:p14="http://schemas.microsoft.com/office/powerpoint/2010/main" val="2920448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Autohersteller </a:t>
            </a:r>
            <a:r>
              <a:rPr lang="de-DE" b="1" dirty="0" smtClean="0"/>
              <a:t>Opel</a:t>
            </a:r>
            <a:r>
              <a:rPr lang="de-DE" dirty="0" smtClean="0"/>
              <a:t> hat vor einiger Zeit eine interessante</a:t>
            </a:r>
            <a:r>
              <a:rPr lang="de-DE" baseline="0" dirty="0" smtClean="0"/>
              <a:t> Werbung geschaltet.  Der Slogan war: „</a:t>
            </a:r>
            <a:r>
              <a:rPr lang="de-DE" baseline="0" dirty="0" err="1" smtClean="0"/>
              <a:t>Umparken</a:t>
            </a:r>
            <a:r>
              <a:rPr lang="de-DE" baseline="0" dirty="0" smtClean="0"/>
              <a:t> im Kopf“. Das Anliegen der Firma war u.a. die bisherige Sichtweise mal zu überdenken und zu erneuern.</a:t>
            </a:r>
          </a:p>
          <a:p>
            <a:r>
              <a:rPr lang="de-DE" baseline="0" dirty="0" smtClean="0"/>
              <a:t>Falsches </a:t>
            </a:r>
            <a:r>
              <a:rPr lang="de-DE" baseline="0" dirty="0" err="1" smtClean="0"/>
              <a:t>Voreingenommensein</a:t>
            </a:r>
            <a:r>
              <a:rPr lang="de-DE" baseline="0" dirty="0" smtClean="0"/>
              <a:t> aufzugeben sich neu zu orientieren. Ein z.T. eher schlechtes Image sollte ersetzt werden. (bin immer wieder beeindruckt, was Werbeleute auf die Beine stellen.- eigentlich großartig. Ihnen war klar, dass nicht das Produkt selbst das Problem ist…)</a:t>
            </a:r>
          </a:p>
          <a:p>
            <a:endParaRPr lang="de-DE" baseline="0" dirty="0" smtClean="0"/>
          </a:p>
          <a:p>
            <a:r>
              <a:rPr lang="de-DE" baseline="0" dirty="0" smtClean="0"/>
              <a:t>Genauso geht es meines Erachtens auch im geistlichen Bereich um ein </a:t>
            </a:r>
            <a:r>
              <a:rPr lang="de-DE" baseline="0" dirty="0" err="1" smtClean="0"/>
              <a:t>Umparken</a:t>
            </a:r>
            <a:r>
              <a:rPr lang="de-DE" baseline="0" dirty="0" smtClean="0"/>
              <a:t> im Kopf und in unseren Herzen. Falsche Denkmuster und Lügen aufzugeben und sie gegen biblische Wahrheiten zu ersetzen. </a:t>
            </a:r>
          </a:p>
          <a:p>
            <a:r>
              <a:rPr lang="de-DE" baseline="0" dirty="0" smtClean="0"/>
              <a:t>Immer wieder begegnen uns Ansichten, die wir sogar tolerieren und für wahr halten. Allerdings sagt uns Gottes Wort etwas anderes. Dennoch halten wir irgendwie an dem falschen Denken fest.</a:t>
            </a:r>
          </a:p>
          <a:p>
            <a:endParaRPr lang="de-DE" baseline="0" dirty="0" smtClean="0"/>
          </a:p>
          <a:p>
            <a:r>
              <a:rPr lang="de-DE" baseline="0" dirty="0" smtClean="0"/>
              <a:t>Die Tatsache ist eben, dass worauf wir unsere Aufmerksamkeit richten, dass ist, was uns auch prägt. Daher ist wichtig zu erkennen, was von Gott her das Richtige ist.</a:t>
            </a:r>
          </a:p>
          <a:p>
            <a:r>
              <a:rPr lang="de-DE" baseline="0" dirty="0" smtClean="0"/>
              <a:t>Sind es also die Dinge, die wir uns einbilden oder die sich auch schon ein Stück festgesetzt haben in unserem Leben oder sind es die Zusagen Gottes, </a:t>
            </a:r>
            <a:r>
              <a:rPr lang="de-DE" baseline="0" dirty="0" err="1" smtClean="0"/>
              <a:t>dennen</a:t>
            </a:r>
            <a:r>
              <a:rPr lang="de-DE" baseline="0" dirty="0" smtClean="0"/>
              <a:t> wir bewusst Glauben schenken wollen.  Was du anschaust wird größer!</a:t>
            </a:r>
          </a:p>
          <a:p>
            <a:endParaRPr lang="de-DE" dirty="0"/>
          </a:p>
        </p:txBody>
      </p:sp>
      <p:sp>
        <p:nvSpPr>
          <p:cNvPr id="4" name="Foliennummernplatzhalter 3"/>
          <p:cNvSpPr>
            <a:spLocks noGrp="1"/>
          </p:cNvSpPr>
          <p:nvPr>
            <p:ph type="sldNum" sz="quarter" idx="10"/>
          </p:nvPr>
        </p:nvSpPr>
        <p:spPr/>
        <p:txBody>
          <a:bodyPr/>
          <a:lstStyle/>
          <a:p>
            <a:fld id="{480ACF9B-C5BB-4BBC-B64D-F8C033EED8FA}" type="slidenum">
              <a:rPr lang="de-DE" smtClean="0"/>
              <a:t>3</a:t>
            </a:fld>
            <a:endParaRPr lang="de-DE"/>
          </a:p>
        </p:txBody>
      </p:sp>
    </p:spTree>
    <p:extLst>
      <p:ext uri="{BB962C8B-B14F-4D97-AF65-F5344CB8AC3E}">
        <p14:creationId xmlns:p14="http://schemas.microsoft.com/office/powerpoint/2010/main" val="4010002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unserer Gesellschaft werden uns einige Gleichungen angeboten, nach denen</a:t>
            </a:r>
            <a:r>
              <a:rPr lang="de-DE" baseline="0" dirty="0" smtClean="0"/>
              <a:t> Menschen ihr Leben aufbauen. Leider falsch und führen uns auf die völlig falsche Fährte.</a:t>
            </a:r>
          </a:p>
          <a:p>
            <a:endParaRPr lang="de-DE" baseline="0" dirty="0" smtClean="0"/>
          </a:p>
          <a:p>
            <a:r>
              <a:rPr lang="de-DE" baseline="0" dirty="0" smtClean="0"/>
              <a:t>Es gibt Menschen, je besser du sie kennst, desto weniger willst du mit ihnen zu tun haben. (äußerlich erfolgreich, innerlich verkümmert)</a:t>
            </a:r>
          </a:p>
          <a:p>
            <a:endParaRPr lang="de-DE" baseline="0" dirty="0" smtClean="0"/>
          </a:p>
          <a:p>
            <a:r>
              <a:rPr lang="de-DE" baseline="0" dirty="0" smtClean="0"/>
              <a:t>Der Mensch ist nicht die Summe seines Besitzes  und sein Wert bemisst sich nicht an der Akzeptanz  durch andere Menschen.  </a:t>
            </a:r>
          </a:p>
          <a:p>
            <a:endParaRPr lang="de-DE" baseline="0" dirty="0" smtClean="0"/>
          </a:p>
          <a:p>
            <a:r>
              <a:rPr lang="de-DE" baseline="0" dirty="0" smtClean="0"/>
              <a:t>Echte Annahme, ewige Sicherheit und Bedeutung hat etwas mit Jesus zu tun. Durch Ihn bekommt ein Leben eine Ewigkeitsperspektive und die Chance zu dem Menschen zu werden, den Gott sich vorgestellt hat.</a:t>
            </a:r>
            <a:endParaRPr lang="de-DE" dirty="0"/>
          </a:p>
        </p:txBody>
      </p:sp>
      <p:sp>
        <p:nvSpPr>
          <p:cNvPr id="4" name="Foliennummernplatzhalter 3"/>
          <p:cNvSpPr>
            <a:spLocks noGrp="1"/>
          </p:cNvSpPr>
          <p:nvPr>
            <p:ph type="sldNum" sz="quarter" idx="10"/>
          </p:nvPr>
        </p:nvSpPr>
        <p:spPr/>
        <p:txBody>
          <a:bodyPr/>
          <a:lstStyle/>
          <a:p>
            <a:fld id="{480ACF9B-C5BB-4BBC-B64D-F8C033EED8FA}" type="slidenum">
              <a:rPr lang="de-DE" smtClean="0"/>
              <a:t>4</a:t>
            </a:fld>
            <a:endParaRPr lang="de-DE"/>
          </a:p>
        </p:txBody>
      </p:sp>
    </p:spTree>
    <p:extLst>
      <p:ext uri="{BB962C8B-B14F-4D97-AF65-F5344CB8AC3E}">
        <p14:creationId xmlns:p14="http://schemas.microsoft.com/office/powerpoint/2010/main" val="3548341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Joh</a:t>
            </a:r>
            <a:r>
              <a:rPr lang="de-DE" dirty="0" smtClean="0"/>
              <a:t> 4: Jesus zu der Samariterin: Wenn du wüsstest, wer</a:t>
            </a:r>
            <a:r>
              <a:rPr lang="de-DE" baseline="0" dirty="0" smtClean="0"/>
              <a:t> ich eigentlich bin und was ich dir anbiete…dann würdest du….</a:t>
            </a:r>
          </a:p>
          <a:p>
            <a:endParaRPr lang="de-DE" baseline="0" dirty="0" smtClean="0"/>
          </a:p>
          <a:p>
            <a:r>
              <a:rPr lang="de-DE" baseline="0" dirty="0" smtClean="0"/>
              <a:t>Wenn wir doch Gott nur besser kennen würden…. Und das, was er uns anbietet… dann gäbe es auch für uns keine Alternative mehr.</a:t>
            </a:r>
          </a:p>
          <a:p>
            <a:endParaRPr lang="de-DE" baseline="0" dirty="0" smtClean="0"/>
          </a:p>
          <a:p>
            <a:r>
              <a:rPr lang="de-DE" baseline="0" dirty="0" smtClean="0"/>
              <a:t>Eben, es gibt Leute, je besser du sie kennst, um so weniger willst du mit ihnen zu tun haben.</a:t>
            </a:r>
          </a:p>
          <a:p>
            <a:endParaRPr lang="de-DE" baseline="0" dirty="0" smtClean="0"/>
          </a:p>
          <a:p>
            <a:r>
              <a:rPr lang="de-DE" baseline="0" dirty="0" smtClean="0"/>
              <a:t>Bei Jesus ist es andersrum. Je besser du ihn wirklich kennst, desto mehr willst du mit ihm zu tun haben. </a:t>
            </a:r>
            <a:endParaRPr lang="de-DE" dirty="0"/>
          </a:p>
        </p:txBody>
      </p:sp>
      <p:sp>
        <p:nvSpPr>
          <p:cNvPr id="4" name="Foliennummernplatzhalter 3"/>
          <p:cNvSpPr>
            <a:spLocks noGrp="1"/>
          </p:cNvSpPr>
          <p:nvPr>
            <p:ph type="sldNum" sz="quarter" idx="10"/>
          </p:nvPr>
        </p:nvSpPr>
        <p:spPr/>
        <p:txBody>
          <a:bodyPr/>
          <a:lstStyle/>
          <a:p>
            <a:fld id="{480ACF9B-C5BB-4BBC-B64D-F8C033EED8FA}" type="slidenum">
              <a:rPr lang="de-DE" smtClean="0"/>
              <a:t>5</a:t>
            </a:fld>
            <a:endParaRPr lang="de-DE"/>
          </a:p>
        </p:txBody>
      </p:sp>
    </p:spTree>
    <p:extLst>
      <p:ext uri="{BB962C8B-B14F-4D97-AF65-F5344CB8AC3E}">
        <p14:creationId xmlns:p14="http://schemas.microsoft.com/office/powerpoint/2010/main" val="2701706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Arbeitsblatt: In Christus</a:t>
            </a:r>
            <a:r>
              <a:rPr lang="de-DE" baseline="0" dirty="0" smtClean="0"/>
              <a:t> bin ich…. Angenommen, sicher und bedeutungsvoll.</a:t>
            </a:r>
          </a:p>
          <a:p>
            <a:r>
              <a:rPr lang="de-DE" baseline="0" dirty="0" smtClean="0"/>
              <a:t>Rückseite: Wie denkt mein himmlischer Vater über mich?</a:t>
            </a:r>
          </a:p>
          <a:p>
            <a:endParaRPr lang="de-DE" baseline="0" dirty="0" smtClean="0"/>
          </a:p>
          <a:p>
            <a:r>
              <a:rPr lang="de-DE" baseline="0" dirty="0" smtClean="0"/>
              <a:t>Welchen Tatsachen schenke ich Glauben?</a:t>
            </a:r>
          </a:p>
          <a:p>
            <a:endParaRPr lang="de-DE" baseline="0" dirty="0" smtClean="0"/>
          </a:p>
          <a:p>
            <a:r>
              <a:rPr lang="de-DE" baseline="0" dirty="0" smtClean="0"/>
              <a:t>Lügen werden nicht zur Wahrheit, nur weil ich Ihnen Glauben schenke!</a:t>
            </a:r>
            <a:endParaRPr lang="de-DE" dirty="0"/>
          </a:p>
        </p:txBody>
      </p:sp>
      <p:sp>
        <p:nvSpPr>
          <p:cNvPr id="4" name="Foliennummernplatzhalter 3"/>
          <p:cNvSpPr>
            <a:spLocks noGrp="1"/>
          </p:cNvSpPr>
          <p:nvPr>
            <p:ph type="sldNum" sz="quarter" idx="10"/>
          </p:nvPr>
        </p:nvSpPr>
        <p:spPr/>
        <p:txBody>
          <a:bodyPr/>
          <a:lstStyle/>
          <a:p>
            <a:fld id="{480ACF9B-C5BB-4BBC-B64D-F8C033EED8FA}" type="slidenum">
              <a:rPr lang="de-DE" smtClean="0"/>
              <a:t>6</a:t>
            </a:fld>
            <a:endParaRPr lang="de-DE"/>
          </a:p>
        </p:txBody>
      </p:sp>
    </p:spTree>
    <p:extLst>
      <p:ext uri="{BB962C8B-B14F-4D97-AF65-F5344CB8AC3E}">
        <p14:creationId xmlns:p14="http://schemas.microsoft.com/office/powerpoint/2010/main" val="635245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Und jetzt gilt es, diese Tatsache auch anzunehmen</a:t>
            </a:r>
            <a:r>
              <a:rPr lang="de-DE" baseline="0" dirty="0" smtClean="0"/>
              <a:t> und sich nicht vom Feind ständig Lügen einreden zu lassen. </a:t>
            </a:r>
          </a:p>
          <a:p>
            <a:endParaRPr lang="de-DE" baseline="0" dirty="0" smtClean="0"/>
          </a:p>
          <a:p>
            <a:r>
              <a:rPr lang="de-DE" baseline="0" dirty="0" smtClean="0"/>
              <a:t>In Christus- Bibel und Zettel…Was sieht Gott, wenn er uns ansieht. Das vollkommene Werk Christi.</a:t>
            </a:r>
            <a:endParaRPr lang="de-DE" dirty="0"/>
          </a:p>
        </p:txBody>
      </p:sp>
      <p:sp>
        <p:nvSpPr>
          <p:cNvPr id="4" name="Foliennummernplatzhalter 3"/>
          <p:cNvSpPr>
            <a:spLocks noGrp="1"/>
          </p:cNvSpPr>
          <p:nvPr>
            <p:ph type="sldNum" sz="quarter" idx="10"/>
          </p:nvPr>
        </p:nvSpPr>
        <p:spPr/>
        <p:txBody>
          <a:bodyPr/>
          <a:lstStyle/>
          <a:p>
            <a:fld id="{480ACF9B-C5BB-4BBC-B64D-F8C033EED8FA}" type="slidenum">
              <a:rPr lang="de-DE" smtClean="0"/>
              <a:t>7</a:t>
            </a:fld>
            <a:endParaRPr lang="de-DE"/>
          </a:p>
        </p:txBody>
      </p:sp>
    </p:spTree>
    <p:extLst>
      <p:ext uri="{BB962C8B-B14F-4D97-AF65-F5344CB8AC3E}">
        <p14:creationId xmlns:p14="http://schemas.microsoft.com/office/powerpoint/2010/main" val="3034859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Hinweis auf die letzten Verse in diesem Psalm.</a:t>
            </a:r>
          </a:p>
          <a:p>
            <a:endParaRPr lang="de-DE" dirty="0" smtClean="0"/>
          </a:p>
          <a:p>
            <a:r>
              <a:rPr lang="de-DE" dirty="0" smtClean="0"/>
              <a:t>Herr, wo ich wieder in alte</a:t>
            </a:r>
            <a:r>
              <a:rPr lang="de-DE" baseline="0" dirty="0" smtClean="0"/>
              <a:t> Muster zurückfalle, hol mich zurück.</a:t>
            </a:r>
            <a:endParaRPr lang="de-DE" dirty="0"/>
          </a:p>
        </p:txBody>
      </p:sp>
      <p:sp>
        <p:nvSpPr>
          <p:cNvPr id="4" name="Foliennummernplatzhalter 3"/>
          <p:cNvSpPr>
            <a:spLocks noGrp="1"/>
          </p:cNvSpPr>
          <p:nvPr>
            <p:ph type="sldNum" sz="quarter" idx="10"/>
          </p:nvPr>
        </p:nvSpPr>
        <p:spPr/>
        <p:txBody>
          <a:bodyPr/>
          <a:lstStyle/>
          <a:p>
            <a:fld id="{480ACF9B-C5BB-4BBC-B64D-F8C033EED8FA}" type="slidenum">
              <a:rPr lang="de-DE" smtClean="0"/>
              <a:t>8</a:t>
            </a:fld>
            <a:endParaRPr lang="de-DE"/>
          </a:p>
        </p:txBody>
      </p:sp>
    </p:spTree>
    <p:extLst>
      <p:ext uri="{BB962C8B-B14F-4D97-AF65-F5344CB8AC3E}">
        <p14:creationId xmlns:p14="http://schemas.microsoft.com/office/powerpoint/2010/main" val="1820343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Abschließend</a:t>
            </a:r>
            <a:r>
              <a:rPr lang="de-DE" baseline="0" dirty="0" smtClean="0"/>
              <a:t> ein Text zur Jahreslosung aus </a:t>
            </a:r>
            <a:r>
              <a:rPr lang="de-DE" baseline="0" dirty="0" err="1" smtClean="0"/>
              <a:t>Jes</a:t>
            </a:r>
            <a:r>
              <a:rPr lang="de-DE" baseline="0" dirty="0" smtClean="0"/>
              <a:t> 66: 13</a:t>
            </a:r>
          </a:p>
          <a:p>
            <a:endParaRPr lang="de-DE" baseline="0" dirty="0" smtClean="0"/>
          </a:p>
          <a:p>
            <a:r>
              <a:rPr lang="de-DE" baseline="0" dirty="0" smtClean="0"/>
              <a:t>„Ich will Euch trösten, wie einen seine Mutter tröstet!“</a:t>
            </a:r>
          </a:p>
        </p:txBody>
      </p:sp>
      <p:sp>
        <p:nvSpPr>
          <p:cNvPr id="4" name="Foliennummernplatzhalter 3"/>
          <p:cNvSpPr>
            <a:spLocks noGrp="1"/>
          </p:cNvSpPr>
          <p:nvPr>
            <p:ph type="sldNum" sz="quarter" idx="10"/>
          </p:nvPr>
        </p:nvSpPr>
        <p:spPr/>
        <p:txBody>
          <a:bodyPr/>
          <a:lstStyle/>
          <a:p>
            <a:fld id="{480ACF9B-C5BB-4BBC-B64D-F8C033EED8FA}" type="slidenum">
              <a:rPr lang="de-DE" smtClean="0"/>
              <a:t>9</a:t>
            </a:fld>
            <a:endParaRPr lang="de-DE"/>
          </a:p>
        </p:txBody>
      </p:sp>
    </p:spTree>
    <p:extLst>
      <p:ext uri="{BB962C8B-B14F-4D97-AF65-F5344CB8AC3E}">
        <p14:creationId xmlns:p14="http://schemas.microsoft.com/office/powerpoint/2010/main" val="297209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2">
        <a:schemeClr val="bg2"/>
      </p:bgRef>
    </p:bg>
    <p:spTree>
      <p:nvGrpSpPr>
        <p:cNvPr id="1" name=""/>
        <p:cNvGrpSpPr/>
        <p:nvPr/>
      </p:nvGrpSpPr>
      <p:grpSpPr>
        <a:xfrm>
          <a:off x="0" y="0"/>
          <a:ext cx="0" cy="0"/>
          <a:chOff x="0" y="0"/>
          <a:chExt cx="0" cy="0"/>
        </a:xfrm>
      </p:grpSpPr>
      <p:sp>
        <p:nvSpPr>
          <p:cNvPr id="9" name="Rechtec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de-DE" smtClean="0"/>
              <a:t>Titelmasterformat durch Klicken bearbeiten</a:t>
            </a:r>
            <a:endParaRPr kumimoji="0" lang="en-US"/>
          </a:p>
        </p:txBody>
      </p:sp>
      <p:sp>
        <p:nvSpPr>
          <p:cNvPr id="3" name="Untertitel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de-DE" smtClean="0"/>
              <a:t>Formatvorlage des Untertitelmasters durch Klicken bearbeiten</a:t>
            </a:r>
            <a:endParaRPr kumimoji="0" lang="en-US"/>
          </a:p>
        </p:txBody>
      </p:sp>
      <p:sp>
        <p:nvSpPr>
          <p:cNvPr id="4" name="Datumsplatzhalter 3"/>
          <p:cNvSpPr>
            <a:spLocks noGrp="1"/>
          </p:cNvSpPr>
          <p:nvPr>
            <p:ph type="dt" sz="half" idx="10"/>
          </p:nvPr>
        </p:nvSpPr>
        <p:spPr/>
        <p:txBody>
          <a:bodyPr/>
          <a:lstStyle/>
          <a:p>
            <a:fld id="{0C9C11A0-3857-47B6-9DF3-F1F5A5839875}" type="datetimeFigureOut">
              <a:rPr lang="de-DE" smtClean="0"/>
              <a:t>06.09.2016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74A404-D172-445B-B2FF-C5C85618F093}" type="slidenum">
              <a:rPr lang="de-DE" smtClean="0"/>
              <a:t>‹Nr.›</a:t>
            </a:fld>
            <a:endParaRPr lang="de-DE"/>
          </a:p>
        </p:txBody>
      </p:sp>
      <p:sp>
        <p:nvSpPr>
          <p:cNvPr id="10" name="Rechtec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0C9C11A0-3857-47B6-9DF3-F1F5A5839875}" type="datetimeFigureOut">
              <a:rPr lang="de-DE" smtClean="0"/>
              <a:t>06.09.2016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74A404-D172-445B-B2FF-C5C85618F093}"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9" name="Rechtec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htec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kaler Titel 1"/>
          <p:cNvSpPr>
            <a:spLocks noGrp="1"/>
          </p:cNvSpPr>
          <p:nvPr>
            <p:ph type="title" orient="vert"/>
          </p:nvPr>
        </p:nvSpPr>
        <p:spPr>
          <a:xfrm>
            <a:off x="6781800" y="274640"/>
            <a:ext cx="1905000" cy="5851525"/>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304800"/>
            <a:ext cx="6019800" cy="5851525"/>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0C9C11A0-3857-47B6-9DF3-F1F5A5839875}" type="datetimeFigureOut">
              <a:rPr lang="de-DE" smtClean="0"/>
              <a:t>06.09.2016</a:t>
            </a:fld>
            <a:endParaRPr lang="de-DE"/>
          </a:p>
        </p:txBody>
      </p:sp>
      <p:sp>
        <p:nvSpPr>
          <p:cNvPr id="5" name="Fußzeilenplatzhalter 4"/>
          <p:cNvSpPr>
            <a:spLocks noGrp="1"/>
          </p:cNvSpPr>
          <p:nvPr>
            <p:ph type="ftr" sz="quarter" idx="11"/>
          </p:nvPr>
        </p:nvSpPr>
        <p:spPr>
          <a:xfrm>
            <a:off x="2640597" y="6377459"/>
            <a:ext cx="3836404" cy="365125"/>
          </a:xfrm>
        </p:spPr>
        <p:txBody>
          <a:bodyPr/>
          <a:lstStyle/>
          <a:p>
            <a:endParaRPr lang="de-DE"/>
          </a:p>
        </p:txBody>
      </p:sp>
      <p:sp>
        <p:nvSpPr>
          <p:cNvPr id="6" name="Foliennummernplatzhalter 5"/>
          <p:cNvSpPr>
            <a:spLocks noGrp="1"/>
          </p:cNvSpPr>
          <p:nvPr>
            <p:ph type="sldNum" sz="quarter" idx="12"/>
          </p:nvPr>
        </p:nvSpPr>
        <p:spPr/>
        <p:txBody>
          <a:bodyPr/>
          <a:lstStyle/>
          <a:p>
            <a:fld id="{BC74A404-D172-445B-B2FF-C5C85618F093}"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155448"/>
            <a:ext cx="8229600" cy="1252728"/>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0C9C11A0-3857-47B6-9DF3-F1F5A5839875}" type="datetimeFigureOut">
              <a:rPr lang="de-DE" smtClean="0"/>
              <a:t>06.09.2016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74A404-D172-445B-B2FF-C5C85618F093}"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2">
        <a:schemeClr val="bg2"/>
      </p:bgRef>
    </p:bg>
    <p:spTree>
      <p:nvGrpSpPr>
        <p:cNvPr id="1" name=""/>
        <p:cNvGrpSpPr/>
        <p:nvPr/>
      </p:nvGrpSpPr>
      <p:grpSpPr>
        <a:xfrm>
          <a:off x="0" y="0"/>
          <a:ext cx="0" cy="0"/>
          <a:chOff x="0" y="0"/>
          <a:chExt cx="0" cy="0"/>
        </a:xfrm>
      </p:grpSpPr>
      <p:sp>
        <p:nvSpPr>
          <p:cNvPr id="9" name="Rechtec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htec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0C9C11A0-3857-47B6-9DF3-F1F5A5839875}" type="datetimeFigureOut">
              <a:rPr lang="de-DE" smtClean="0"/>
              <a:t>06.09.2016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74A404-D172-445B-B2FF-C5C85618F093}"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0C9C11A0-3857-47B6-9DF3-F1F5A5839875}" type="datetimeFigureOut">
              <a:rPr lang="de-DE" smtClean="0"/>
              <a:t>06.09.2016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74A404-D172-445B-B2FF-C5C85618F093}"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de-DE" smtClean="0"/>
              <a:t>Textmasterformat bearbeiten</a:t>
            </a:r>
          </a:p>
        </p:txBody>
      </p:sp>
      <p:sp>
        <p:nvSpPr>
          <p:cNvPr id="4" name="Inhaltsplatzhalt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Textplatzhalt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de-DE" smtClean="0"/>
              <a:t>Textmasterformat bearbeiten</a:t>
            </a:r>
          </a:p>
        </p:txBody>
      </p:sp>
      <p:sp>
        <p:nvSpPr>
          <p:cNvPr id="6" name="Inhaltsplatzhalt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0C9C11A0-3857-47B6-9DF3-F1F5A5839875}" type="datetimeFigureOut">
              <a:rPr lang="de-DE" smtClean="0"/>
              <a:t>06.09.2016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C74A404-D172-445B-B2FF-C5C85618F093}"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0C9C11A0-3857-47B6-9DF3-F1F5A5839875}" type="datetimeFigureOut">
              <a:rPr lang="de-DE" smtClean="0"/>
              <a:t>06.09.2016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C74A404-D172-445B-B2FF-C5C85618F093}"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C9C11A0-3857-47B6-9DF3-F1F5A5839875}" type="datetimeFigureOut">
              <a:rPr lang="de-DE" smtClean="0"/>
              <a:t>06.09.2016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C74A404-D172-445B-B2FF-C5C85618F093}"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de-DE" smtClean="0"/>
              <a:t>Titelmasterformat durch Klicken bearbeiten</a:t>
            </a:r>
            <a:endParaRPr kumimoji="0" lang="en-US"/>
          </a:p>
        </p:txBody>
      </p:sp>
      <p:sp>
        <p:nvSpPr>
          <p:cNvPr id="3" name="Inhaltsplatzhalt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Textplatzhalt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0C9C11A0-3857-47B6-9DF3-F1F5A5839875}" type="datetimeFigureOut">
              <a:rPr lang="de-DE" smtClean="0"/>
              <a:t>06.09.2016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74A404-D172-445B-B2FF-C5C85618F093}" type="slidenum">
              <a:rPr lang="de-DE" smtClean="0"/>
              <a:t>‹Nr.›</a:t>
            </a:fld>
            <a:endParaRPr lang="de-DE"/>
          </a:p>
        </p:txBody>
      </p:sp>
      <p:sp>
        <p:nvSpPr>
          <p:cNvPr id="12" name="Rechtec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htec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de-DE" smtClean="0"/>
              <a:t>Textmasterformat bearbeiten</a:t>
            </a:r>
          </a:p>
        </p:txBody>
      </p:sp>
      <p:sp>
        <p:nvSpPr>
          <p:cNvPr id="5" name="Datumsplatzhalter 4"/>
          <p:cNvSpPr>
            <a:spLocks noGrp="1"/>
          </p:cNvSpPr>
          <p:nvPr>
            <p:ph type="dt" sz="half" idx="10"/>
          </p:nvPr>
        </p:nvSpPr>
        <p:spPr>
          <a:xfrm>
            <a:off x="164592" y="1170432"/>
            <a:ext cx="2523744" cy="201168"/>
          </a:xfrm>
        </p:spPr>
        <p:txBody>
          <a:bodyPr/>
          <a:lstStyle/>
          <a:p>
            <a:fld id="{0C9C11A0-3857-47B6-9DF3-F1F5A5839875}" type="datetimeFigureOut">
              <a:rPr lang="de-DE" smtClean="0"/>
              <a:t>06.09.2016</a:t>
            </a:fld>
            <a:endParaRPr lang="de-DE"/>
          </a:p>
        </p:txBody>
      </p:sp>
      <p:sp>
        <p:nvSpPr>
          <p:cNvPr id="11" name="Rechtec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htec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ußzeilenplatzhalt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de-DE"/>
          </a:p>
        </p:txBody>
      </p:sp>
      <p:sp>
        <p:nvSpPr>
          <p:cNvPr id="7" name="Foliennummernplatzhalter 6"/>
          <p:cNvSpPr>
            <a:spLocks noGrp="1"/>
          </p:cNvSpPr>
          <p:nvPr>
            <p:ph type="sldNum" sz="quarter" idx="12"/>
          </p:nvPr>
        </p:nvSpPr>
        <p:spPr>
          <a:xfrm>
            <a:off x="8339328" y="1170432"/>
            <a:ext cx="733864" cy="201168"/>
          </a:xfrm>
        </p:spPr>
        <p:txBody>
          <a:bodyPr/>
          <a:lstStyle/>
          <a:p>
            <a:fld id="{BC74A404-D172-445B-B2FF-C5C85618F093}"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htec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platzhalt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4" name="Datumsplatzhalt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C9C11A0-3857-47B6-9DF3-F1F5A5839875}" type="datetimeFigureOut">
              <a:rPr lang="de-DE" smtClean="0"/>
              <a:t>06.09.2016</a:t>
            </a:fld>
            <a:endParaRPr lang="de-DE"/>
          </a:p>
        </p:txBody>
      </p:sp>
      <p:sp>
        <p:nvSpPr>
          <p:cNvPr id="5" name="Fußzeilenplatzhalt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de-DE"/>
          </a:p>
        </p:txBody>
      </p:sp>
      <p:sp>
        <p:nvSpPr>
          <p:cNvPr id="6" name="Foliennummernplatzhalt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C74A404-D172-445B-B2FF-C5C85618F093}"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„beziehungsweise“</a:t>
            </a:r>
            <a:endParaRPr lang="de-DE" dirty="0"/>
          </a:p>
        </p:txBody>
      </p:sp>
      <p:sp>
        <p:nvSpPr>
          <p:cNvPr id="3" name="Untertitel 2"/>
          <p:cNvSpPr>
            <a:spLocks noGrp="1"/>
          </p:cNvSpPr>
          <p:nvPr>
            <p:ph type="subTitle" idx="1"/>
          </p:nvPr>
        </p:nvSpPr>
        <p:spPr>
          <a:xfrm>
            <a:off x="685800" y="1785368"/>
            <a:ext cx="8077200" cy="1499616"/>
          </a:xfrm>
        </p:spPr>
        <p:txBody>
          <a:bodyPr/>
          <a:lstStyle/>
          <a:p>
            <a:r>
              <a:rPr lang="de-DE" dirty="0" smtClean="0"/>
              <a:t>In Christus geliebt, getröstet und angenommen, sicher und bedeutsam.</a:t>
            </a:r>
            <a:endParaRPr lang="de-DE" dirty="0"/>
          </a:p>
        </p:txBody>
      </p:sp>
    </p:spTree>
    <p:extLst>
      <p:ext uri="{BB962C8B-B14F-4D97-AF65-F5344CB8AC3E}">
        <p14:creationId xmlns:p14="http://schemas.microsoft.com/office/powerpoint/2010/main" val="81293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Matthäus 22: 31</a:t>
            </a:r>
            <a:endParaRPr lang="de-DE" dirty="0"/>
          </a:p>
        </p:txBody>
      </p:sp>
      <p:sp>
        <p:nvSpPr>
          <p:cNvPr id="3" name="Inhaltsplatzhalter 2"/>
          <p:cNvSpPr>
            <a:spLocks noGrp="1"/>
          </p:cNvSpPr>
          <p:nvPr>
            <p:ph idx="1"/>
          </p:nvPr>
        </p:nvSpPr>
        <p:spPr/>
        <p:txBody>
          <a:bodyPr/>
          <a:lstStyle/>
          <a:p>
            <a:r>
              <a:rPr lang="de-DE" dirty="0" smtClean="0"/>
              <a:t>„Liebe …deinen Nächsten </a:t>
            </a:r>
            <a:r>
              <a:rPr lang="de-DE" b="1" dirty="0" smtClean="0">
                <a:effectLst>
                  <a:outerShdw blurRad="38100" dist="38100" dir="2700000" algn="tl">
                    <a:srgbClr val="000000">
                      <a:alpha val="43137"/>
                    </a:srgbClr>
                  </a:outerShdw>
                </a:effectLst>
              </a:rPr>
              <a:t>wie dich selbst.“</a:t>
            </a:r>
            <a:endParaRPr lang="de-DE" b="1" dirty="0">
              <a:effectLst>
                <a:outerShdw blurRad="38100" dist="38100" dir="2700000" algn="tl">
                  <a:srgbClr val="000000">
                    <a:alpha val="43137"/>
                  </a:srgbClr>
                </a:outerShdw>
              </a:effectLst>
            </a:endParaRPr>
          </a:p>
        </p:txBody>
      </p:sp>
      <p:pic>
        <p:nvPicPr>
          <p:cNvPr id="2050" name="Picture 2" descr="C:\Users\DGERHARD\AppData\Local\Microsoft\Windows\INetCache\IE\26MHEK7C\Ich_liebe_dich[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2996952"/>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rot="19362229">
            <a:off x="6136664" y="4268626"/>
            <a:ext cx="1584176" cy="707886"/>
          </a:xfrm>
          <a:prstGeom prst="rect">
            <a:avLst/>
          </a:prstGeom>
          <a:noFill/>
        </p:spPr>
        <p:txBody>
          <a:bodyPr wrap="square" rtlCol="0">
            <a:spAutoFit/>
          </a:bodyPr>
          <a:lstStyle/>
          <a:p>
            <a:r>
              <a:rPr lang="de-DE" sz="4000" dirty="0" smtClean="0">
                <a:solidFill>
                  <a:srgbClr val="FF0000"/>
                </a:solidFill>
                <a:latin typeface="Bradley Hand ITC" panose="03070402050302030203" pitchFamily="66" charset="0"/>
              </a:rPr>
              <a:t>mich</a:t>
            </a:r>
            <a:endParaRPr lang="de-DE" sz="4000" dirty="0">
              <a:solidFill>
                <a:srgbClr val="FF0000"/>
              </a:solidFill>
              <a:latin typeface="Bradley Hand ITC" panose="03070402050302030203" pitchFamily="66" charset="0"/>
            </a:endParaRPr>
          </a:p>
        </p:txBody>
      </p:sp>
      <p:sp>
        <p:nvSpPr>
          <p:cNvPr id="5" name="Textfeld 4"/>
          <p:cNvSpPr txBox="1"/>
          <p:nvPr/>
        </p:nvSpPr>
        <p:spPr>
          <a:xfrm>
            <a:off x="904588" y="2988527"/>
            <a:ext cx="4027452" cy="1908215"/>
          </a:xfrm>
          <a:prstGeom prst="rect">
            <a:avLst/>
          </a:prstGeom>
          <a:noFill/>
        </p:spPr>
        <p:txBody>
          <a:bodyPr wrap="square" rtlCol="0">
            <a:spAutoFit/>
          </a:bodyPr>
          <a:lstStyle/>
          <a:p>
            <a:r>
              <a:rPr lang="de-DE" sz="2800" dirty="0" smtClean="0"/>
              <a:t>…weil Jesus mich liebt!</a:t>
            </a:r>
          </a:p>
          <a:p>
            <a:endParaRPr lang="de-DE" dirty="0"/>
          </a:p>
          <a:p>
            <a:r>
              <a:rPr lang="de-DE" sz="2400" dirty="0" err="1" smtClean="0"/>
              <a:t>Joh</a:t>
            </a:r>
            <a:r>
              <a:rPr lang="de-DE" sz="2400" dirty="0" smtClean="0"/>
              <a:t> 15: 9   Gleichwie mich der 	      Vater liebt, 			      so liebe ich euch!</a:t>
            </a:r>
            <a:endParaRPr lang="de-DE" sz="2400" dirty="0"/>
          </a:p>
        </p:txBody>
      </p:sp>
      <p:sp>
        <p:nvSpPr>
          <p:cNvPr id="7" name="Textfeld 6"/>
          <p:cNvSpPr txBox="1"/>
          <p:nvPr/>
        </p:nvSpPr>
        <p:spPr>
          <a:xfrm rot="19268289">
            <a:off x="6678203" y="3341019"/>
            <a:ext cx="1368152" cy="769441"/>
          </a:xfrm>
          <a:prstGeom prst="rect">
            <a:avLst/>
          </a:prstGeom>
          <a:noFill/>
        </p:spPr>
        <p:txBody>
          <a:bodyPr wrap="square" rtlCol="0">
            <a:spAutoFit/>
          </a:bodyPr>
          <a:lstStyle/>
          <a:p>
            <a:r>
              <a:rPr lang="de-DE" sz="4400" dirty="0" smtClean="0">
                <a:solidFill>
                  <a:srgbClr val="FF0000"/>
                </a:solidFill>
              </a:rPr>
              <a:t>+</a:t>
            </a:r>
            <a:endParaRPr lang="de-DE" sz="4400" dirty="0">
              <a:solidFill>
                <a:srgbClr val="FF0000"/>
              </a:solidFill>
            </a:endParaRPr>
          </a:p>
        </p:txBody>
      </p:sp>
    </p:spTree>
    <p:extLst>
      <p:ext uri="{BB962C8B-B14F-4D97-AF65-F5344CB8AC3E}">
        <p14:creationId xmlns:p14="http://schemas.microsoft.com/office/powerpoint/2010/main" val="452316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t>
            </a:r>
            <a:r>
              <a:rPr lang="de-DE" dirty="0" err="1" smtClean="0"/>
              <a:t>Umparken</a:t>
            </a:r>
            <a:r>
              <a:rPr lang="de-DE" dirty="0" smtClean="0"/>
              <a:t> im Kopf!“ (und Herz)</a:t>
            </a:r>
            <a:endParaRPr lang="de-DE" dirty="0"/>
          </a:p>
        </p:txBody>
      </p:sp>
      <p:sp>
        <p:nvSpPr>
          <p:cNvPr id="3" name="Inhaltsplatzhalter 2"/>
          <p:cNvSpPr>
            <a:spLocks noGrp="1"/>
          </p:cNvSpPr>
          <p:nvPr>
            <p:ph idx="1"/>
          </p:nvPr>
        </p:nvSpPr>
        <p:spPr/>
        <p:txBody>
          <a:bodyPr/>
          <a:lstStyle/>
          <a:p>
            <a:r>
              <a:rPr lang="de-DE" dirty="0" smtClean="0"/>
              <a:t>Unsere Vorstellungen und Gedanken über uns selbst stimmen </a:t>
            </a:r>
            <a:r>
              <a:rPr lang="de-DE" b="1" i="1" u="sng" dirty="0" smtClean="0"/>
              <a:t>oft NICHT </a:t>
            </a:r>
            <a:r>
              <a:rPr lang="de-DE" dirty="0" smtClean="0"/>
              <a:t>mit den biblischen Wahrheiten überein.</a:t>
            </a:r>
          </a:p>
          <a:p>
            <a:pPr lvl="1"/>
            <a:r>
              <a:rPr lang="de-DE" dirty="0" smtClean="0"/>
              <a:t>Worauf wir unsere Aufmerksamkeit richten, wird uns bestimmen.</a:t>
            </a:r>
          </a:p>
          <a:p>
            <a:pPr lvl="1"/>
            <a:r>
              <a:rPr lang="de-DE" dirty="0" smtClean="0"/>
              <a:t>Sind es die Wahrheiten Gottes oder unsere   (alten) Lebenslügen?</a:t>
            </a:r>
          </a:p>
          <a:p>
            <a:pPr lvl="1"/>
            <a:r>
              <a:rPr lang="de-DE" dirty="0" smtClean="0"/>
              <a:t>Was du anschaust, das wird größer! (und dein und mein Leben beeinflussen) </a:t>
            </a:r>
            <a:endParaRPr lang="de-DE" dirty="0"/>
          </a:p>
        </p:txBody>
      </p:sp>
    </p:spTree>
    <p:extLst>
      <p:ext uri="{BB962C8B-B14F-4D97-AF65-F5344CB8AC3E}">
        <p14:creationId xmlns:p14="http://schemas.microsoft.com/office/powerpoint/2010/main" val="711297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Falsche Gleichungen</a:t>
            </a:r>
            <a:endParaRPr lang="de-DE" dirty="0"/>
          </a:p>
        </p:txBody>
      </p:sp>
      <p:sp>
        <p:nvSpPr>
          <p:cNvPr id="3" name="Inhaltsplatzhalter 2"/>
          <p:cNvSpPr>
            <a:spLocks noGrp="1"/>
          </p:cNvSpPr>
          <p:nvPr>
            <p:ph idx="1"/>
          </p:nvPr>
        </p:nvSpPr>
        <p:spPr/>
        <p:txBody>
          <a:bodyPr/>
          <a:lstStyle/>
          <a:p>
            <a:r>
              <a:rPr lang="de-DE" dirty="0" smtClean="0"/>
              <a:t>Tolle äußere Erscheinung + Bewunderung        = </a:t>
            </a:r>
            <a:r>
              <a:rPr lang="de-DE" b="1" u="sng" dirty="0" smtClean="0"/>
              <a:t>Annahme</a:t>
            </a:r>
          </a:p>
          <a:p>
            <a:r>
              <a:rPr lang="de-DE" dirty="0" smtClean="0"/>
              <a:t>Hohe soziale Stellung + Anerkennung               = </a:t>
            </a:r>
            <a:r>
              <a:rPr lang="de-DE" b="1" u="sng" dirty="0" smtClean="0"/>
              <a:t>Sicherheit</a:t>
            </a:r>
          </a:p>
          <a:p>
            <a:r>
              <a:rPr lang="de-DE" dirty="0" smtClean="0"/>
              <a:t>Starke Leistung + Erfolg                                            = </a:t>
            </a:r>
            <a:r>
              <a:rPr lang="de-DE" b="1" u="sng" dirty="0" smtClean="0"/>
              <a:t>Bedeutung</a:t>
            </a:r>
          </a:p>
          <a:p>
            <a:endParaRPr lang="de-DE" dirty="0" smtClean="0"/>
          </a:p>
          <a:p>
            <a:r>
              <a:rPr lang="de-DE" i="1" dirty="0" smtClean="0"/>
              <a:t>Ich bin gekommen, um ihnen das Leben zu bringen- Leben in ganzer Fülle. </a:t>
            </a:r>
            <a:r>
              <a:rPr lang="de-DE" dirty="0" smtClean="0"/>
              <a:t>(</a:t>
            </a:r>
            <a:r>
              <a:rPr lang="de-DE" dirty="0" err="1" smtClean="0"/>
              <a:t>Jh</a:t>
            </a:r>
            <a:r>
              <a:rPr lang="de-DE" dirty="0" smtClean="0"/>
              <a:t> 10:10 NGÜ)</a:t>
            </a:r>
            <a:endParaRPr lang="de-DE" dirty="0"/>
          </a:p>
        </p:txBody>
      </p:sp>
    </p:spTree>
    <p:extLst>
      <p:ext uri="{BB962C8B-B14F-4D97-AF65-F5344CB8AC3E}">
        <p14:creationId xmlns:p14="http://schemas.microsoft.com/office/powerpoint/2010/main" val="4204204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2840" y="260648"/>
            <a:ext cx="8229600" cy="1143000"/>
          </a:xfrm>
        </p:spPr>
        <p:txBody>
          <a:bodyPr/>
          <a:lstStyle/>
          <a:p>
            <a:r>
              <a:rPr lang="de-DE" dirty="0" smtClean="0"/>
              <a:t>Jeder ist auf der Suche</a:t>
            </a:r>
            <a:endParaRPr lang="de-DE" dirty="0"/>
          </a:p>
        </p:txBody>
      </p:sp>
      <p:sp>
        <p:nvSpPr>
          <p:cNvPr id="3" name="Inhaltsplatzhalter 2"/>
          <p:cNvSpPr>
            <a:spLocks noGrp="1"/>
          </p:cNvSpPr>
          <p:nvPr>
            <p:ph idx="1"/>
          </p:nvPr>
        </p:nvSpPr>
        <p:spPr/>
        <p:txBody>
          <a:bodyPr/>
          <a:lstStyle/>
          <a:p>
            <a:r>
              <a:rPr lang="de-DE" dirty="0" smtClean="0"/>
              <a:t>Wir alle sehnen uns nach Liebe; 	           nach Anerkennung, die nicht von der eigenen Perfektion abhängt.                                               Von solch einer Liebe spricht Jesus. (</a:t>
            </a:r>
            <a:r>
              <a:rPr lang="de-DE" dirty="0" err="1" smtClean="0"/>
              <a:t>Jh</a:t>
            </a:r>
            <a:r>
              <a:rPr lang="de-DE" dirty="0" smtClean="0"/>
              <a:t> 4. 10)</a:t>
            </a:r>
          </a:p>
          <a:p>
            <a:r>
              <a:rPr lang="de-DE" dirty="0" smtClean="0"/>
              <a:t>Sie ist </a:t>
            </a:r>
            <a:r>
              <a:rPr lang="de-DE" b="1" u="sng" dirty="0" smtClean="0"/>
              <a:t>nicht abhängig </a:t>
            </a:r>
            <a:r>
              <a:rPr lang="de-DE" dirty="0" smtClean="0"/>
              <a:t>von der Leistung oder der Liebenswürdigkeit des Geliebten. Sie ist </a:t>
            </a:r>
            <a:r>
              <a:rPr lang="de-DE" b="1" u="sng" dirty="0" smtClean="0"/>
              <a:t>im Wesen Gottes begründet </a:t>
            </a:r>
            <a:r>
              <a:rPr lang="de-DE" dirty="0" smtClean="0"/>
              <a:t>und ganz anders als das, was wir in der Regel kennen.</a:t>
            </a:r>
            <a:endParaRPr lang="de-DE" dirty="0"/>
          </a:p>
        </p:txBody>
      </p:sp>
      <p:pic>
        <p:nvPicPr>
          <p:cNvPr id="1026" name="Picture 2" descr="C:\Users\DGERHARD\AppData\Local\Microsoft\Windows\INetCache\IE\26MHEK7C\Suche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476672"/>
            <a:ext cx="2172953" cy="1629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33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Hans-Joachim Eckstein</a:t>
            </a:r>
            <a:endParaRPr lang="de-DE" dirty="0"/>
          </a:p>
        </p:txBody>
      </p:sp>
      <p:sp>
        <p:nvSpPr>
          <p:cNvPr id="3" name="Inhaltsplatzhalter 2"/>
          <p:cNvSpPr>
            <a:spLocks noGrp="1"/>
          </p:cNvSpPr>
          <p:nvPr>
            <p:ph idx="1"/>
          </p:nvPr>
        </p:nvSpPr>
        <p:spPr/>
        <p:txBody>
          <a:bodyPr/>
          <a:lstStyle/>
          <a:p>
            <a:r>
              <a:rPr lang="de-DE" dirty="0" smtClean="0"/>
              <a:t>„Wenn wir uns selbst nur für eine Sekunde mit den Augen der Liebe Gottes sehen könnten, dann hätte sich unser Selbstzweifel gleich für eine Ewigkeit verflüchtigt.“</a:t>
            </a:r>
            <a:endParaRPr lang="de-DE" dirty="0"/>
          </a:p>
        </p:txBody>
      </p:sp>
      <p:pic>
        <p:nvPicPr>
          <p:cNvPr id="1027" name="Picture 3" descr="C:\Users\DGERHARD\AppData\Local\Microsoft\Windows\INetCache\IE\TZG9SUMR\Mirro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3717032"/>
            <a:ext cx="2757935" cy="2831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25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Also…</a:t>
            </a:r>
            <a:endParaRPr lang="de-DE" dirty="0"/>
          </a:p>
        </p:txBody>
      </p:sp>
      <p:sp>
        <p:nvSpPr>
          <p:cNvPr id="3" name="Inhaltsplatzhalter 2"/>
          <p:cNvSpPr>
            <a:spLocks noGrp="1"/>
          </p:cNvSpPr>
          <p:nvPr>
            <p:ph idx="1"/>
          </p:nvPr>
        </p:nvSpPr>
        <p:spPr/>
        <p:txBody>
          <a:bodyPr/>
          <a:lstStyle/>
          <a:p>
            <a:r>
              <a:rPr lang="de-DE" dirty="0" smtClean="0"/>
              <a:t>…was kann ICH/ DU tun, um von Gott akzeptiert zu werden?</a:t>
            </a:r>
          </a:p>
          <a:p>
            <a:pPr lvl="1"/>
            <a:r>
              <a:rPr lang="de-DE" sz="4000" dirty="0" smtClean="0"/>
              <a:t>NICHTS!</a:t>
            </a:r>
          </a:p>
          <a:p>
            <a:pPr lvl="1"/>
            <a:r>
              <a:rPr lang="de-DE" dirty="0" smtClean="0"/>
              <a:t>DU und ICH, wir sind es bereits, aufgrund dessen, was Jesus für uns getan hat.</a:t>
            </a:r>
          </a:p>
          <a:p>
            <a:pPr lvl="1"/>
            <a:endParaRPr lang="de-DE" dirty="0"/>
          </a:p>
          <a:p>
            <a:pPr lvl="2"/>
            <a:r>
              <a:rPr lang="de-DE" dirty="0" smtClean="0"/>
              <a:t>Römer 8: 1  Also gibt es jetzt für die, die zu Christus Jesus gehören, keine Verurteilung mehr. …</a:t>
            </a:r>
            <a:endParaRPr lang="de-DE" dirty="0"/>
          </a:p>
        </p:txBody>
      </p:sp>
    </p:spTree>
    <p:extLst>
      <p:ext uri="{BB962C8B-B14F-4D97-AF65-F5344CB8AC3E}">
        <p14:creationId xmlns:p14="http://schemas.microsoft.com/office/powerpoint/2010/main" val="2473237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Psalm 139</a:t>
            </a:r>
            <a:endParaRPr lang="de-DE" dirty="0"/>
          </a:p>
        </p:txBody>
      </p:sp>
      <p:sp>
        <p:nvSpPr>
          <p:cNvPr id="3" name="Inhaltsplatzhalter 2"/>
          <p:cNvSpPr>
            <a:spLocks noGrp="1"/>
          </p:cNvSpPr>
          <p:nvPr>
            <p:ph idx="1"/>
          </p:nvPr>
        </p:nvSpPr>
        <p:spPr/>
        <p:txBody>
          <a:bodyPr>
            <a:normAutofit fontScale="77500" lnSpcReduction="20000"/>
          </a:bodyPr>
          <a:lstStyle/>
          <a:p>
            <a:r>
              <a:rPr lang="de-DE" dirty="0" smtClean="0"/>
              <a:t>Herr, du erforscht und du kennst mich...</a:t>
            </a:r>
          </a:p>
          <a:p>
            <a:pPr lvl="1"/>
            <a:r>
              <a:rPr lang="de-DE" i="1" dirty="0" smtClean="0">
                <a:solidFill>
                  <a:schemeClr val="accent5">
                    <a:lumMod val="75000"/>
                  </a:schemeClr>
                </a:solidFill>
              </a:rPr>
              <a:t>Auch meine Lügen, an die ich glaube und die mich prägen</a:t>
            </a:r>
          </a:p>
          <a:p>
            <a:r>
              <a:rPr lang="de-DE" dirty="0" smtClean="0"/>
              <a:t>Wo auch immer ich mich befinde, du weißt es…</a:t>
            </a:r>
          </a:p>
          <a:p>
            <a:pPr lvl="1"/>
            <a:r>
              <a:rPr lang="de-DE" i="1" dirty="0" smtClean="0">
                <a:solidFill>
                  <a:schemeClr val="accent5">
                    <a:lumMod val="75000"/>
                  </a:schemeClr>
                </a:solidFill>
              </a:rPr>
              <a:t>Du hast mich auf dem Schirm</a:t>
            </a:r>
          </a:p>
          <a:p>
            <a:r>
              <a:rPr lang="de-DE" dirty="0" smtClean="0"/>
              <a:t>Du kennst alle meine Gedanken…</a:t>
            </a:r>
          </a:p>
          <a:p>
            <a:pPr lvl="1"/>
            <a:r>
              <a:rPr lang="de-DE" i="1" dirty="0" smtClean="0">
                <a:solidFill>
                  <a:schemeClr val="accent5">
                    <a:lumMod val="75000"/>
                  </a:schemeClr>
                </a:solidFill>
              </a:rPr>
              <a:t>…, die mal bei Gott sind oder auch ganz woanders</a:t>
            </a:r>
          </a:p>
          <a:p>
            <a:r>
              <a:rPr lang="de-DE" dirty="0" smtClean="0"/>
              <a:t>Du bist vor mir und hinter mir und legst deine schützende Hand auf mich</a:t>
            </a:r>
          </a:p>
          <a:p>
            <a:pPr lvl="1"/>
            <a:r>
              <a:rPr lang="de-DE" i="1" dirty="0" smtClean="0">
                <a:solidFill>
                  <a:schemeClr val="accent5">
                    <a:lumMod val="75000"/>
                  </a:schemeClr>
                </a:solidFill>
              </a:rPr>
              <a:t>Du gibst mir, was ich wirklich brauche. Ich bin sicher.</a:t>
            </a:r>
          </a:p>
          <a:p>
            <a:r>
              <a:rPr lang="de-DE" dirty="0" smtClean="0"/>
              <a:t>…</a:t>
            </a:r>
            <a:endParaRPr lang="de-DE" dirty="0"/>
          </a:p>
          <a:p>
            <a:r>
              <a:rPr lang="de-DE" dirty="0" smtClean="0"/>
              <a:t>Wie kostbar sind deine Gedanken über mich, Gott!</a:t>
            </a:r>
          </a:p>
          <a:p>
            <a:pPr lvl="1"/>
            <a:r>
              <a:rPr lang="de-DE" i="1" dirty="0" smtClean="0">
                <a:solidFill>
                  <a:schemeClr val="accent5">
                    <a:lumMod val="75000"/>
                  </a:schemeClr>
                </a:solidFill>
              </a:rPr>
              <a:t>Ich will mich neu damit beschäftigen und glauben, was du über mich sagst</a:t>
            </a:r>
            <a:r>
              <a:rPr lang="de-DE" dirty="0" smtClean="0">
                <a:solidFill>
                  <a:schemeClr val="accent5">
                    <a:lumMod val="75000"/>
                  </a:schemeClr>
                </a:solidFill>
              </a:rPr>
              <a:t>. </a:t>
            </a:r>
            <a:r>
              <a:rPr lang="de-DE" i="1" dirty="0" smtClean="0">
                <a:solidFill>
                  <a:schemeClr val="accent5">
                    <a:lumMod val="75000"/>
                  </a:schemeClr>
                </a:solidFill>
              </a:rPr>
              <a:t>Und nicht den alten Lügen Glauben schenken.</a:t>
            </a:r>
            <a:endParaRPr lang="de-DE" i="1" dirty="0">
              <a:solidFill>
                <a:schemeClr val="accent5">
                  <a:lumMod val="75000"/>
                </a:schemeClr>
              </a:solidFill>
            </a:endParaRPr>
          </a:p>
        </p:txBody>
      </p:sp>
    </p:spTree>
    <p:extLst>
      <p:ext uri="{BB962C8B-B14F-4D97-AF65-F5344CB8AC3E}">
        <p14:creationId xmlns:p14="http://schemas.microsoft.com/office/powerpoint/2010/main" val="4255685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Geliebt und getröstet</a:t>
            </a:r>
            <a:endParaRPr lang="de-DE" dirty="0"/>
          </a:p>
        </p:txBody>
      </p:sp>
      <p:sp>
        <p:nvSpPr>
          <p:cNvPr id="3" name="Inhaltsplatzhalter 2"/>
          <p:cNvSpPr>
            <a:spLocks noGrp="1"/>
          </p:cNvSpPr>
          <p:nvPr>
            <p:ph idx="1"/>
          </p:nvPr>
        </p:nvSpPr>
        <p:spPr/>
        <p:txBody>
          <a:bodyPr>
            <a:normAutofit/>
          </a:bodyPr>
          <a:lstStyle/>
          <a:p>
            <a:r>
              <a:rPr lang="de-DE" dirty="0" smtClean="0"/>
              <a:t>Dunkle Angst bedrängt mein Herz.	           Kalte Zurechtweisung zerkratzt meine Seele.  Bittere Enttäuschung entzieht mir alle Kraft.</a:t>
            </a:r>
          </a:p>
          <a:p>
            <a:r>
              <a:rPr lang="de-DE" dirty="0" smtClean="0"/>
              <a:t>Du kommst und bist da, mein Gott.</a:t>
            </a:r>
          </a:p>
          <a:p>
            <a:r>
              <a:rPr lang="de-DE" dirty="0" smtClean="0"/>
              <a:t>Deine Stimme ganz nah an meinem Ohr.</a:t>
            </a:r>
          </a:p>
          <a:p>
            <a:r>
              <a:rPr lang="de-DE" dirty="0" smtClean="0"/>
              <a:t>„Du bist mein geliebtes Kind.“</a:t>
            </a:r>
          </a:p>
          <a:p>
            <a:r>
              <a:rPr lang="de-DE" dirty="0" smtClean="0"/>
              <a:t>Wie ein Mantel legt sich deine Liebe um mich.</a:t>
            </a:r>
          </a:p>
          <a:p>
            <a:r>
              <a:rPr lang="de-DE" dirty="0" smtClean="0"/>
              <a:t>Geliebt, geborgen, getröstet geh ich meinen Weg in dieser Welt.</a:t>
            </a:r>
          </a:p>
        </p:txBody>
      </p:sp>
      <p:sp>
        <p:nvSpPr>
          <p:cNvPr id="4" name="Textfeld 3"/>
          <p:cNvSpPr txBox="1"/>
          <p:nvPr/>
        </p:nvSpPr>
        <p:spPr>
          <a:xfrm>
            <a:off x="4932040" y="6010453"/>
            <a:ext cx="4752528" cy="369332"/>
          </a:xfrm>
          <a:prstGeom prst="rect">
            <a:avLst/>
          </a:prstGeom>
          <a:noFill/>
        </p:spPr>
        <p:txBody>
          <a:bodyPr wrap="square" rtlCol="0">
            <a:spAutoFit/>
          </a:bodyPr>
          <a:lstStyle/>
          <a:p>
            <a:r>
              <a:rPr lang="de-DE" dirty="0" smtClean="0"/>
              <a:t>Gottfried Heinzmann</a:t>
            </a:r>
            <a:endParaRPr lang="de-DE" dirty="0"/>
          </a:p>
        </p:txBody>
      </p:sp>
    </p:spTree>
    <p:extLst>
      <p:ext uri="{BB962C8B-B14F-4D97-AF65-F5344CB8AC3E}">
        <p14:creationId xmlns:p14="http://schemas.microsoft.com/office/powerpoint/2010/main" val="1817185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0</TotalTime>
  <Words>1488</Words>
  <Application>Microsoft Office PowerPoint</Application>
  <PresentationFormat>Bildschirmpräsentation (4:3)</PresentationFormat>
  <Paragraphs>122</Paragraphs>
  <Slides>9</Slides>
  <Notes>9</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Modul</vt:lpstr>
      <vt:lpstr>„beziehungsweise“</vt:lpstr>
      <vt:lpstr>Matthäus 22: 31</vt:lpstr>
      <vt:lpstr>„Umparken im Kopf!“ (und Herz)</vt:lpstr>
      <vt:lpstr>Falsche Gleichungen</vt:lpstr>
      <vt:lpstr>Jeder ist auf der Suche</vt:lpstr>
      <vt:lpstr>Hans-Joachim Eckstein</vt:lpstr>
      <vt:lpstr>Also…</vt:lpstr>
      <vt:lpstr>Psalm 139</vt:lpstr>
      <vt:lpstr>Geliebt und getröstet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"beziehungsweise" - In Christus geliebt, getröstet und angenommen, sicher und bedeutsam</dc:title>
  <dc:creator>Detlef Gerhard</dc:creator>
  <cp:lastModifiedBy>Me</cp:lastModifiedBy>
  <cp:revision>32</cp:revision>
  <cp:lastPrinted>2016-08-10T08:16:35Z</cp:lastPrinted>
  <dcterms:created xsi:type="dcterms:W3CDTF">2016-07-29T12:52:00Z</dcterms:created>
  <dcterms:modified xsi:type="dcterms:W3CDTF">2016-09-06T14:24:17Z</dcterms:modified>
</cp:coreProperties>
</file>